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4"/>
  </p:notesMasterIdLst>
  <p:handoutMasterIdLst>
    <p:handoutMasterId r:id="rId45"/>
  </p:handoutMasterIdLst>
  <p:sldIdLst>
    <p:sldId id="256" r:id="rId5"/>
    <p:sldId id="298" r:id="rId6"/>
    <p:sldId id="299" r:id="rId7"/>
    <p:sldId id="259" r:id="rId8"/>
    <p:sldId id="258" r:id="rId9"/>
    <p:sldId id="264" r:id="rId10"/>
    <p:sldId id="295" r:id="rId11"/>
    <p:sldId id="265" r:id="rId12"/>
    <p:sldId id="266" r:id="rId13"/>
    <p:sldId id="296" r:id="rId14"/>
    <p:sldId id="267" r:id="rId15"/>
    <p:sldId id="268" r:id="rId16"/>
    <p:sldId id="269" r:id="rId17"/>
    <p:sldId id="260" r:id="rId18"/>
    <p:sldId id="261" r:id="rId19"/>
    <p:sldId id="285" r:id="rId20"/>
    <p:sldId id="293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63" r:id="rId29"/>
    <p:sldId id="270" r:id="rId30"/>
    <p:sldId id="271" r:id="rId31"/>
    <p:sldId id="272" r:id="rId32"/>
    <p:sldId id="294" r:id="rId33"/>
    <p:sldId id="279" r:id="rId34"/>
    <p:sldId id="273" r:id="rId35"/>
    <p:sldId id="274" r:id="rId36"/>
    <p:sldId id="275" r:id="rId37"/>
    <p:sldId id="276" r:id="rId38"/>
    <p:sldId id="284" r:id="rId39"/>
    <p:sldId id="281" r:id="rId40"/>
    <p:sldId id="283" r:id="rId41"/>
    <p:sldId id="297" r:id="rId42"/>
    <p:sldId id="300" r:id="rId43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3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die Berkolds" initials="EB" lastIdx="1" clrIdx="0">
    <p:extLst>
      <p:ext uri="{19B8F6BF-5375-455C-9EA6-DF929625EA0E}">
        <p15:presenceInfo xmlns:p15="http://schemas.microsoft.com/office/powerpoint/2012/main" userId="S::eddieberkolds@nwtc.uk.com::5b4a6dba-d9e8-4868-a8fa-3dbc7d3652d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8A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B73972-E3BE-4491-A1D4-B8280E6C5C4D}" v="1218" dt="2021-02-25T15:00:47.2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417" autoAdjust="0"/>
  </p:normalViewPr>
  <p:slideViewPr>
    <p:cSldViewPr>
      <p:cViewPr varScale="1">
        <p:scale>
          <a:sx n="82" d="100"/>
          <a:sy n="82" d="100"/>
        </p:scale>
        <p:origin x="720" y="5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5" d="100"/>
          <a:sy n="65" d="100"/>
        </p:scale>
        <p:origin x="3154" y="4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commentAuthors" Target="comment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die Berkolds" userId="5b4a6dba-d9e8-4868-a8fa-3dbc7d3652df" providerId="ADAL" clId="{02B73972-E3BE-4491-A1D4-B8280E6C5C4D}"/>
    <pc:docChg chg="custSel modSld">
      <pc:chgData name="Eddie Berkolds" userId="5b4a6dba-d9e8-4868-a8fa-3dbc7d3652df" providerId="ADAL" clId="{02B73972-E3BE-4491-A1D4-B8280E6C5C4D}" dt="2021-02-25T15:00:47.293" v="218" actId="20577"/>
      <pc:docMkLst>
        <pc:docMk/>
      </pc:docMkLst>
      <pc:sldChg chg="modSp mod">
        <pc:chgData name="Eddie Berkolds" userId="5b4a6dba-d9e8-4868-a8fa-3dbc7d3652df" providerId="ADAL" clId="{02B73972-E3BE-4491-A1D4-B8280E6C5C4D}" dt="2021-02-12T16:25:27.556" v="0" actId="20577"/>
        <pc:sldMkLst>
          <pc:docMk/>
          <pc:sldMk cId="1287081582" sldId="261"/>
        </pc:sldMkLst>
        <pc:spChg chg="mod">
          <ac:chgData name="Eddie Berkolds" userId="5b4a6dba-d9e8-4868-a8fa-3dbc7d3652df" providerId="ADAL" clId="{02B73972-E3BE-4491-A1D4-B8280E6C5C4D}" dt="2021-02-12T16:25:27.556" v="0" actId="20577"/>
          <ac:spMkLst>
            <pc:docMk/>
            <pc:sldMk cId="1287081582" sldId="261"/>
            <ac:spMk id="30" creationId="{5945EFC4-5CB8-496C-94A7-6FB2C490945E}"/>
          </ac:spMkLst>
        </pc:spChg>
      </pc:sldChg>
      <pc:sldChg chg="modAnim">
        <pc:chgData name="Eddie Berkolds" userId="5b4a6dba-d9e8-4868-a8fa-3dbc7d3652df" providerId="ADAL" clId="{02B73972-E3BE-4491-A1D4-B8280E6C5C4D}" dt="2021-02-12T16:33:14.983" v="12"/>
        <pc:sldMkLst>
          <pc:docMk/>
          <pc:sldMk cId="1508676284" sldId="263"/>
        </pc:sldMkLst>
      </pc:sldChg>
      <pc:sldChg chg="addSp modSp mod">
        <pc:chgData name="Eddie Berkolds" userId="5b4a6dba-d9e8-4868-a8fa-3dbc7d3652df" providerId="ADAL" clId="{02B73972-E3BE-4491-A1D4-B8280E6C5C4D}" dt="2021-02-16T16:16:08.270" v="64" actId="255"/>
        <pc:sldMkLst>
          <pc:docMk/>
          <pc:sldMk cId="1869397084" sldId="271"/>
        </pc:sldMkLst>
        <pc:spChg chg="add mod">
          <ac:chgData name="Eddie Berkolds" userId="5b4a6dba-d9e8-4868-a8fa-3dbc7d3652df" providerId="ADAL" clId="{02B73972-E3BE-4491-A1D4-B8280E6C5C4D}" dt="2021-02-16T16:16:08.270" v="64" actId="255"/>
          <ac:spMkLst>
            <pc:docMk/>
            <pc:sldMk cId="1869397084" sldId="271"/>
            <ac:spMk id="2" creationId="{7601F8C7-255F-46CF-8E86-2BD2F0B01CBC}"/>
          </ac:spMkLst>
        </pc:spChg>
      </pc:sldChg>
      <pc:sldChg chg="addSp modSp modAnim">
        <pc:chgData name="Eddie Berkolds" userId="5b4a6dba-d9e8-4868-a8fa-3dbc7d3652df" providerId="ADAL" clId="{02B73972-E3BE-4491-A1D4-B8280E6C5C4D}" dt="2021-02-12T16:35:37.143" v="15"/>
        <pc:sldMkLst>
          <pc:docMk/>
          <pc:sldMk cId="659214405" sldId="272"/>
        </pc:sldMkLst>
        <pc:spChg chg="add mod">
          <ac:chgData name="Eddie Berkolds" userId="5b4a6dba-d9e8-4868-a8fa-3dbc7d3652df" providerId="ADAL" clId="{02B73972-E3BE-4491-A1D4-B8280E6C5C4D}" dt="2021-02-12T16:35:33.388" v="14" actId="571"/>
          <ac:spMkLst>
            <pc:docMk/>
            <pc:sldMk cId="659214405" sldId="272"/>
            <ac:spMk id="12" creationId="{A230E601-7F0A-416A-AB52-59C072F38368}"/>
          </ac:spMkLst>
        </pc:spChg>
      </pc:sldChg>
      <pc:sldChg chg="modSp mod modAnim">
        <pc:chgData name="Eddie Berkolds" userId="5b4a6dba-d9e8-4868-a8fa-3dbc7d3652df" providerId="ADAL" clId="{02B73972-E3BE-4491-A1D4-B8280E6C5C4D}" dt="2021-02-25T15:00:47.293" v="218" actId="20577"/>
        <pc:sldMkLst>
          <pc:docMk/>
          <pc:sldMk cId="3214728760" sldId="281"/>
        </pc:sldMkLst>
        <pc:spChg chg="mod">
          <ac:chgData name="Eddie Berkolds" userId="5b4a6dba-d9e8-4868-a8fa-3dbc7d3652df" providerId="ADAL" clId="{02B73972-E3BE-4491-A1D4-B8280E6C5C4D}" dt="2021-02-25T15:00:47.293" v="218" actId="20577"/>
          <ac:spMkLst>
            <pc:docMk/>
            <pc:sldMk cId="3214728760" sldId="281"/>
            <ac:spMk id="6" creationId="{00000000-0000-0000-0000-000000000000}"/>
          </ac:spMkLst>
        </pc:spChg>
      </pc:sldChg>
      <pc:sldChg chg="modAnim">
        <pc:chgData name="Eddie Berkolds" userId="5b4a6dba-d9e8-4868-a8fa-3dbc7d3652df" providerId="ADAL" clId="{02B73972-E3BE-4491-A1D4-B8280E6C5C4D}" dt="2021-02-12T16:40:42.991" v="21"/>
        <pc:sldMkLst>
          <pc:docMk/>
          <pc:sldMk cId="884473" sldId="284"/>
        </pc:sldMkLst>
      </pc:sldChg>
      <pc:sldChg chg="addSp modSp mod modNotesTx">
        <pc:chgData name="Eddie Berkolds" userId="5b4a6dba-d9e8-4868-a8fa-3dbc7d3652df" providerId="ADAL" clId="{02B73972-E3BE-4491-A1D4-B8280E6C5C4D}" dt="2021-02-25T14:52:02.779" v="112" actId="207"/>
        <pc:sldMkLst>
          <pc:docMk/>
          <pc:sldMk cId="3325214544" sldId="298"/>
        </pc:sldMkLst>
        <pc:spChg chg="add mod">
          <ac:chgData name="Eddie Berkolds" userId="5b4a6dba-d9e8-4868-a8fa-3dbc7d3652df" providerId="ADAL" clId="{02B73972-E3BE-4491-A1D4-B8280E6C5C4D}" dt="2021-02-25T14:52:02.779" v="112" actId="207"/>
          <ac:spMkLst>
            <pc:docMk/>
            <pc:sldMk cId="3325214544" sldId="298"/>
            <ac:spMk id="3" creationId="{446EF000-BCF1-48BF-BC10-189E69407691}"/>
          </ac:spMkLst>
        </pc:spChg>
      </pc:sldChg>
      <pc:sldChg chg="modNotesTx">
        <pc:chgData name="Eddie Berkolds" userId="5b4a6dba-d9e8-4868-a8fa-3dbc7d3652df" providerId="ADAL" clId="{02B73972-E3BE-4491-A1D4-B8280E6C5C4D}" dt="2021-02-16T16:11:23.651" v="51" actId="20577"/>
        <pc:sldMkLst>
          <pc:docMk/>
          <pc:sldMk cId="2546828074" sldId="299"/>
        </pc:sldMkLst>
      </pc:sldChg>
      <pc:sldChg chg="addSp modSp mod">
        <pc:chgData name="Eddie Berkolds" userId="5b4a6dba-d9e8-4868-a8fa-3dbc7d3652df" providerId="ADAL" clId="{02B73972-E3BE-4491-A1D4-B8280E6C5C4D}" dt="2021-02-12T16:45:52.599" v="50" actId="20577"/>
        <pc:sldMkLst>
          <pc:docMk/>
          <pc:sldMk cId="1105706731" sldId="300"/>
        </pc:sldMkLst>
        <pc:spChg chg="add mod">
          <ac:chgData name="Eddie Berkolds" userId="5b4a6dba-d9e8-4868-a8fa-3dbc7d3652df" providerId="ADAL" clId="{02B73972-E3BE-4491-A1D4-B8280E6C5C4D}" dt="2021-02-12T16:45:52.599" v="50" actId="20577"/>
          <ac:spMkLst>
            <pc:docMk/>
            <pc:sldMk cId="1105706731" sldId="300"/>
            <ac:spMk id="8" creationId="{2ABAC3A5-3F8E-4DA3-A5B3-2F18A00A1EF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E03B7-B591-4A2A-B695-014C5A39F13E}" type="datetimeFigureOut">
              <a:rPr lang="en-US"/>
              <a:t>2/25/2021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E322BB-75AD-4A1E-9661-2724167329F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270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FBD7B-E4FB-4AA8-9540-FD148073ACB3}" type="datetimeFigureOut">
              <a:rPr lang="en-US"/>
              <a:t>2/25/2021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45B7DE-1198-4F2F-B574-CA8CAE34164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2312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5B7DE-1198-4F2F-B574-CA8CAE34164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5156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5B7DE-1198-4F2F-B574-CA8CAE34164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528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 does COSHH stand for?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5B7DE-1198-4F2F-B574-CA8CAE34164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20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 colour equipment should we use and why do we use different colours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5B7DE-1198-4F2F-B574-CA8CAE34164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750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long should hand washing take?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5B7DE-1198-4F2F-B574-CA8CAE34164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59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 Temperature shouldn’t we clean fryer above?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5B7DE-1198-4F2F-B574-CA8CAE34164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261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 Temperature shouldn’t we clean fryer above?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5B7DE-1198-4F2F-B574-CA8CAE34164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824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 Jewellery can be worn within the kitchen?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5B7DE-1198-4F2F-B574-CA8CAE34164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628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 illness should be reported and what don’t you need to report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5B7DE-1198-4F2F-B574-CA8CAE34164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701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Why do we use the decarb What items must you have to use the decarb and can it be used without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5B7DE-1198-4F2F-B574-CA8CAE34164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653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many listed known allergens are there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5B7DE-1198-4F2F-B574-CA8CAE34164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632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many listed known allergens are there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5B7DE-1198-4F2F-B574-CA8CAE34164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51728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Why do we store ice cream scoops separately and what ice cream is in our kids banana split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5B7DE-1198-4F2F-B574-CA8CAE34164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1307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5B7DE-1198-4F2F-B574-CA8CAE34164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7302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5B7DE-1198-4F2F-B574-CA8CAE34164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0744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5B7DE-1198-4F2F-B574-CA8CAE34164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648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1135743"/>
            <a:ext cx="1622332" cy="799981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324" y="362396"/>
            <a:ext cx="9141619" cy="167640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2089595"/>
            <a:ext cx="9141619" cy="88634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9051-6E81-43E8-9099-FF6A0C3DCFE8}" type="datetime1">
              <a:rPr lang="en-US"/>
              <a:t>2/25/2021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751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EA6D-DF0B-4D4B-B359-5F1D1D0E30A4}" type="datetime1">
              <a:rPr lang="en-US"/>
              <a:t>2/25/2021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515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3124415"/>
            <a:ext cx="1622332" cy="805061"/>
            <a:chOff x="0" y="2343311"/>
            <a:chExt cx="1217066" cy="603796"/>
          </a:xfrm>
        </p:grpSpPr>
        <p:sp>
          <p:nvSpPr>
            <p:cNvPr id="8" name="Rounded Rectangle 7"/>
            <p:cNvSpPr/>
            <p:nvPr/>
          </p:nvSpPr>
          <p:spPr>
            <a:xfrm>
              <a:off x="787514" y="2347123"/>
              <a:ext cx="429552" cy="59998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86370" y="2347123"/>
              <a:ext cx="429552" cy="5999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92604" y="2535915"/>
              <a:ext cx="599986" cy="214778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9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0" name="Freeform 19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324" y="1932518"/>
            <a:ext cx="9141619" cy="2105367"/>
          </a:xfrm>
        </p:spPr>
        <p:txBody>
          <a:bodyPr anchor="b">
            <a:normAutofit/>
          </a:bodyPr>
          <a:lstStyle>
            <a:lvl1pPr algn="l">
              <a:defRPr sz="60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324" y="4084264"/>
            <a:ext cx="9141619" cy="933297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DB99-15BC-4479-BAC5-1E502E66917A}" type="datetime1">
              <a:rPr lang="en-US"/>
              <a:t>2/25/2021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69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152400"/>
            <a:ext cx="975106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1600200"/>
            <a:ext cx="4875530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2" y="1600200"/>
            <a:ext cx="4875530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7C2A3-CD19-48AB-9F64-ECCF75182EDD}" type="datetime1">
              <a:rPr lang="en-US"/>
              <a:t>2/25/2021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779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152400"/>
            <a:ext cx="97510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1524000"/>
            <a:ext cx="4875530" cy="816429"/>
          </a:xfrm>
        </p:spPr>
        <p:txBody>
          <a:bodyPr anchor="ctr">
            <a:norm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2413000"/>
            <a:ext cx="4875530" cy="375919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412" y="1524000"/>
            <a:ext cx="4875530" cy="816429"/>
          </a:xfrm>
        </p:spPr>
        <p:txBody>
          <a:bodyPr anchor="ctr">
            <a:norm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412" y="2413000"/>
            <a:ext cx="4875530" cy="375919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E8C1-7C87-4705-AB97-8CD17D208E3F}" type="datetime1">
              <a:rPr lang="en-US"/>
              <a:t>2/25/2021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703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C624E-DF92-4841-B9B9-DD11AA239B85}" type="datetime1">
              <a:rPr lang="en-US"/>
              <a:t>2/25/2021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90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9" name="Freeform 8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A3AE1-4360-4D5B-BDBC-656B872DD533}" type="datetime1">
              <a:rPr lang="en-US"/>
              <a:t>2/25/2021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539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5530" y="1600200"/>
            <a:ext cx="6094413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3" y="1600202"/>
            <a:ext cx="3453500" cy="4571999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0708-46A4-4851-883E-8DFB8939107E}" type="datetime1">
              <a:rPr lang="en-US"/>
              <a:t>2/25/2021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396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1218887" y="1600200"/>
            <a:ext cx="6703850" cy="3657600"/>
          </a:xfrm>
          <a:prstGeom prst="roundRect">
            <a:avLst>
              <a:gd name="adj" fmla="val 3098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5883" y="1600200"/>
            <a:ext cx="2844059" cy="3759200"/>
          </a:xfrm>
        </p:spPr>
        <p:txBody>
          <a:bodyPr anchor="b">
            <a:normAutofit/>
          </a:bodyPr>
          <a:lstStyle>
            <a:lvl1pPr marL="0" indent="0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8EFFC-86AE-4294-A319-CAFC2651994B}" type="datetime1">
              <a:rPr lang="en-US"/>
              <a:t>2/25/2021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298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AB04-7709-4C1E-A61A-74684A0170FC}" type="datetime1">
              <a:rPr lang="en-US"/>
              <a:t>2/25/2021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082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 rot="5400000">
            <a:off x="9583007" y="233864"/>
            <a:ext cx="1063300" cy="524046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5" name="bottom graphic"/>
          <p:cNvGrpSpPr/>
          <p:nvPr/>
        </p:nvGrpSpPr>
        <p:grpSpPr>
          <a:xfrm>
            <a:off x="0" y="5395517"/>
            <a:ext cx="12188825" cy="1462483"/>
            <a:chOff x="0" y="4046638"/>
            <a:chExt cx="9144000" cy="1096862"/>
          </a:xfrm>
        </p:grpSpPr>
        <p:sp>
          <p:nvSpPr>
            <p:cNvPr id="16" name="Freeform 15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72"/>
            <p:cNvSpPr/>
            <p:nvPr/>
          </p:nvSpPr>
          <p:spPr bwMode="ltGray">
            <a:xfrm rot="5400000">
              <a:off x="4023569" y="23069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1060" y="1150514"/>
            <a:ext cx="1828324" cy="50216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8882" y="1150514"/>
            <a:ext cx="8227457" cy="5021685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9BD0D-E0B1-4CED-AC65-708AC79EB9CD}" type="datetime1">
              <a:rPr lang="en-US"/>
              <a:t>2/25/2021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64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1" name="Freeform 20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grpSp>
        <p:nvGrpSpPr>
          <p:cNvPr id="7" name="squares"/>
          <p:cNvGrpSpPr/>
          <p:nvPr/>
        </p:nvGrpSpPr>
        <p:grpSpPr>
          <a:xfrm>
            <a:off x="1" y="800551"/>
            <a:ext cx="1063023" cy="524183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2954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600200"/>
            <a:ext cx="9751060" cy="45720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8883" y="6448425"/>
            <a:ext cx="8288401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47913" y="6448425"/>
            <a:ext cx="1422030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29E8617-6EA8-4B97-A5E8-E18E98765EE2}" type="datetime1">
              <a:rPr lang="en-US"/>
              <a:pPr/>
              <a:t>2/25/2021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1516" y="6448425"/>
            <a:ext cx="812588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268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55772" indent="-304747" algn="l" defTabSz="1218987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67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8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088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987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0108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619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9129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m7KxHDDgeA4?feature=oembed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cid:52a173e8-81b8-4c6d-9601-bc7ea81c3a09@eurprd09.prod.outlook.com" TargetMode="External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cid:image001.jpg@01D5F582.8FA422F0" TargetMode="Externa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OB0AfG0w3A?feature=oembed" TargetMode="Externa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CustomerService@vaclensa.co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news/uk-england-49675943" TargetMode="External"/><Relationship Id="rId2" Type="http://schemas.openxmlformats.org/officeDocument/2006/relationships/hyperlink" Target="https://www.theguardian.com/world/2010/aug/18/italian-restaurant-death-gluten-ice-cream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ww.independent.co.uk/news/uk/crime/indian-restaurant-owner-mohammed-zaman-jailed-six-years-killing-customer-curry-a7043596.html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et6HIJKgig?feature=oembed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hyperlink" Target="https://www.newworldchefs.online/academy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Health &amp; Safety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Training 2021</a:t>
            </a:r>
          </a:p>
        </p:txBody>
      </p:sp>
    </p:spTree>
    <p:extLst>
      <p:ext uri="{BB962C8B-B14F-4D97-AF65-F5344CB8AC3E}">
        <p14:creationId xmlns:p14="http://schemas.microsoft.com/office/powerpoint/2010/main" val="280183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772" y="-963689"/>
            <a:ext cx="11737304" cy="2105367"/>
          </a:xfrm>
        </p:spPr>
        <p:txBody>
          <a:bodyPr/>
          <a:lstStyle/>
          <a:p>
            <a:pPr algn="ctr"/>
            <a:r>
              <a:rPr lang="en-US" dirty="0"/>
              <a:t>Pass Rate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5B3E89-94ED-4B41-A4B1-4ED458E3F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944" y="899286"/>
            <a:ext cx="8856984" cy="5829913"/>
          </a:xfrm>
          <a:prstGeom prst="rect">
            <a:avLst/>
          </a:prstGeom>
        </p:spPr>
      </p:pic>
      <p:sp>
        <p:nvSpPr>
          <p:cNvPr id="13" name="Explosion: 8 Points 12">
            <a:extLst>
              <a:ext uri="{FF2B5EF4-FFF2-40B4-BE49-F238E27FC236}">
                <a16:creationId xmlns:a16="http://schemas.microsoft.com/office/drawing/2014/main" id="{C432FE0E-007D-4884-A466-1835B026F158}"/>
              </a:ext>
            </a:extLst>
          </p:cNvPr>
          <p:cNvSpPr/>
          <p:nvPr/>
        </p:nvSpPr>
        <p:spPr>
          <a:xfrm>
            <a:off x="8107052" y="282804"/>
            <a:ext cx="3748001" cy="278615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Only 2% got 40/40</a:t>
            </a:r>
          </a:p>
          <a:p>
            <a:pPr algn="ctr"/>
            <a:r>
              <a:rPr lang="en-GB" dirty="0"/>
              <a:t>(11 People) </a:t>
            </a:r>
          </a:p>
        </p:txBody>
      </p:sp>
      <p:sp>
        <p:nvSpPr>
          <p:cNvPr id="14" name="Explosion: 8 Points 13">
            <a:extLst>
              <a:ext uri="{FF2B5EF4-FFF2-40B4-BE49-F238E27FC236}">
                <a16:creationId xmlns:a16="http://schemas.microsoft.com/office/drawing/2014/main" id="{BC1844F9-644E-4592-8649-FC92878F5454}"/>
              </a:ext>
            </a:extLst>
          </p:cNvPr>
          <p:cNvSpPr/>
          <p:nvPr/>
        </p:nvSpPr>
        <p:spPr>
          <a:xfrm>
            <a:off x="333772" y="404664"/>
            <a:ext cx="3024336" cy="2232248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47% scored under 30 (259)</a:t>
            </a:r>
          </a:p>
        </p:txBody>
      </p:sp>
      <p:sp>
        <p:nvSpPr>
          <p:cNvPr id="15" name="Explosion: 8 Points 14">
            <a:extLst>
              <a:ext uri="{FF2B5EF4-FFF2-40B4-BE49-F238E27FC236}">
                <a16:creationId xmlns:a16="http://schemas.microsoft.com/office/drawing/2014/main" id="{255D854C-0567-44A7-A313-5DC7D87F6E00}"/>
              </a:ext>
            </a:extLst>
          </p:cNvPr>
          <p:cNvSpPr/>
          <p:nvPr/>
        </p:nvSpPr>
        <p:spPr>
          <a:xfrm>
            <a:off x="261764" y="4496952"/>
            <a:ext cx="3096344" cy="2232247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46% scored 30-39 (253)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6EF000-BCF1-48BF-BC10-189E69407691}"/>
              </a:ext>
            </a:extLst>
          </p:cNvPr>
          <p:cNvSpPr/>
          <p:nvPr/>
        </p:nvSpPr>
        <p:spPr>
          <a:xfrm>
            <a:off x="9550796" y="4653136"/>
            <a:ext cx="2160240" cy="192206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We’ve now made a separate KP quiz</a:t>
            </a:r>
          </a:p>
        </p:txBody>
      </p:sp>
    </p:spTree>
    <p:extLst>
      <p:ext uri="{BB962C8B-B14F-4D97-AF65-F5344CB8AC3E}">
        <p14:creationId xmlns:p14="http://schemas.microsoft.com/office/powerpoint/2010/main" val="332521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772" y="-963689"/>
            <a:ext cx="11737304" cy="2105367"/>
          </a:xfrm>
        </p:spPr>
        <p:txBody>
          <a:bodyPr/>
          <a:lstStyle/>
          <a:p>
            <a:pPr algn="ctr"/>
            <a:r>
              <a:rPr lang="en-US" dirty="0"/>
              <a:t>Pass Rate By Region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7B14A4-6300-4455-9D98-47DABE9B5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641" y="1052737"/>
            <a:ext cx="8555221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2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COSHH, Personal Hygiene Health &amp; Safety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Control of Substances </a:t>
            </a:r>
          </a:p>
          <a:p>
            <a:r>
              <a:rPr lang="en-US" dirty="0"/>
              <a:t>Hazardous to Health </a:t>
            </a: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844F2F28-B2CA-4765-B873-969F0B37C4C5}"/>
              </a:ext>
            </a:extLst>
          </p:cNvPr>
          <p:cNvSpPr/>
          <p:nvPr/>
        </p:nvSpPr>
        <p:spPr>
          <a:xfrm>
            <a:off x="7534572" y="3284984"/>
            <a:ext cx="4320480" cy="2952328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/>
              <a:t>46% of staff didn’t know the safe temperature to drop fryer oil</a:t>
            </a:r>
          </a:p>
        </p:txBody>
      </p:sp>
    </p:spTree>
    <p:extLst>
      <p:ext uri="{BB962C8B-B14F-4D97-AF65-F5344CB8AC3E}">
        <p14:creationId xmlns:p14="http://schemas.microsoft.com/office/powerpoint/2010/main" val="28906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295400"/>
          </a:xfrm>
        </p:spPr>
        <p:txBody>
          <a:bodyPr anchor="b">
            <a:normAutofit/>
          </a:bodyPr>
          <a:lstStyle/>
          <a:p>
            <a:r>
              <a:rPr lang="en-US" dirty="0"/>
              <a:t>Cleaning Equipment </a:t>
            </a:r>
            <a:r>
              <a:rPr lang="en-US" dirty="0" err="1"/>
              <a:t>Colour</a:t>
            </a:r>
            <a:r>
              <a:rPr lang="en-US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F6BEA5-81CB-4797-A694-B9FCF4C96E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" b="1252"/>
          <a:stretch/>
        </p:blipFill>
        <p:spPr>
          <a:xfrm>
            <a:off x="1218887" y="1600200"/>
            <a:ext cx="6703850" cy="3657600"/>
          </a:xfrm>
          <a:prstGeom prst="roundRect">
            <a:avLst>
              <a:gd name="adj" fmla="val 3098"/>
            </a:avLst>
          </a:prstGeom>
          <a:noFill/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B006C04-85B2-41A7-B6FB-E044133300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25883" y="1600200"/>
            <a:ext cx="2844059" cy="3759200"/>
          </a:xfrm>
        </p:spPr>
        <p:txBody>
          <a:bodyPr anchor="t">
            <a:normAutofit lnSpcReduction="10000"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Only Blue</a:t>
            </a:r>
            <a:r>
              <a:rPr lang="en-US" b="1" dirty="0"/>
              <a:t> </a:t>
            </a:r>
            <a:r>
              <a:rPr lang="en-US" dirty="0">
                <a:solidFill>
                  <a:srgbClr val="00B0F0"/>
                </a:solidFill>
              </a:rPr>
              <a:t>equipment should be used within the kitchens </a:t>
            </a:r>
          </a:p>
          <a:p>
            <a:r>
              <a:rPr lang="en-US" dirty="0">
                <a:solidFill>
                  <a:srgbClr val="FF0000"/>
                </a:solidFill>
              </a:rPr>
              <a:t>Red for toilets </a:t>
            </a:r>
            <a:r>
              <a:rPr lang="en-US" dirty="0">
                <a:solidFill>
                  <a:schemeClr val="tx1"/>
                </a:solidFill>
              </a:rPr>
              <a:t>and</a:t>
            </a:r>
            <a:r>
              <a:rPr lang="en-US" dirty="0"/>
              <a:t> </a:t>
            </a:r>
            <a:r>
              <a:rPr lang="en-US" dirty="0">
                <a:solidFill>
                  <a:srgbClr val="FFFF00"/>
                </a:solidFill>
              </a:rPr>
              <a:t>Yellow for FOH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and</a:t>
            </a:r>
            <a:r>
              <a:rPr lang="en-US" dirty="0"/>
              <a:t>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Green for the bar </a:t>
            </a:r>
          </a:p>
        </p:txBody>
      </p:sp>
    </p:spTree>
    <p:extLst>
      <p:ext uri="{BB962C8B-B14F-4D97-AF65-F5344CB8AC3E}">
        <p14:creationId xmlns:p14="http://schemas.microsoft.com/office/powerpoint/2010/main" val="204134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295400"/>
          </a:xfrm>
        </p:spPr>
        <p:txBody>
          <a:bodyPr anchor="b">
            <a:normAutofit/>
          </a:bodyPr>
          <a:lstStyle/>
          <a:p>
            <a:r>
              <a:rPr lang="en-US" dirty="0"/>
              <a:t>Hand washing time and type of soap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5AB3B69-9582-4706-B094-4F581847FB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8187" y="1600200"/>
            <a:ext cx="4229099" cy="4572000"/>
          </a:xfrm>
          <a:prstGeom prst="rect">
            <a:avLst/>
          </a:prstGeom>
          <a:noFill/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8FB57B2-A883-4D53-AD78-41DD3215E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93005" y="2060848"/>
            <a:ext cx="3453500" cy="391703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Hand washing should take 20 seconds (happy birthday twice)</a:t>
            </a:r>
          </a:p>
          <a:p>
            <a:r>
              <a:rPr lang="en-US" dirty="0"/>
              <a:t>Anti-Bacterial soap should be used </a:t>
            </a:r>
          </a:p>
          <a:p>
            <a:r>
              <a:rPr lang="en-US" dirty="0"/>
              <a:t>Hot water </a:t>
            </a:r>
          </a:p>
          <a:p>
            <a:r>
              <a:rPr lang="en-US" dirty="0"/>
              <a:t>Dry hands with blue roll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40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71E51-D53D-4DA9-A22A-F038426E1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Hand washing with Gordon</a:t>
            </a:r>
          </a:p>
        </p:txBody>
      </p:sp>
      <p:pic>
        <p:nvPicPr>
          <p:cNvPr id="5" name="Online Media 4" title="Gordon Ramsay Shows You The Proper Way to Wash Your hands in the Kitchen">
            <a:hlinkClick r:id="" action="ppaction://media"/>
            <a:extLst>
              <a:ext uri="{FF2B5EF4-FFF2-40B4-BE49-F238E27FC236}">
                <a16:creationId xmlns:a16="http://schemas.microsoft.com/office/drawing/2014/main" id="{5B0867CF-10E1-48E8-8E84-03DF84BC25D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61964" y="1844824"/>
            <a:ext cx="7200800" cy="406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4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Time &amp; Two Stage Cleaning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C597A7-3EF7-44D5-B390-78B69FE27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72" y="4149080"/>
            <a:ext cx="1368152" cy="2443129"/>
          </a:xfrm>
          <a:prstGeom prst="rect">
            <a:avLst/>
          </a:prstGeom>
        </p:spPr>
      </p:pic>
      <p:pic>
        <p:nvPicPr>
          <p:cNvPr id="7" name="Picture 6" descr="Image result for zenith sanitizer spray">
            <a:extLst>
              <a:ext uri="{FF2B5EF4-FFF2-40B4-BE49-F238E27FC236}">
                <a16:creationId xmlns:a16="http://schemas.microsoft.com/office/drawing/2014/main" id="{F2099F98-A9BA-43AB-ABBD-13D22085A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0196" y="3429000"/>
            <a:ext cx="3065120" cy="205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E6436C-F1E7-4A7F-951A-85F326AB1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50" y="1541188"/>
            <a:ext cx="1792514" cy="232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main-product-img-5662" descr="Picture of 4XZ ULTRA CLEANER SANITISER CONC 2X2L">
            <a:extLst>
              <a:ext uri="{FF2B5EF4-FFF2-40B4-BE49-F238E27FC236}">
                <a16:creationId xmlns:a16="http://schemas.microsoft.com/office/drawing/2014/main" id="{F0F5CA54-8D75-4239-B3CB-6B01861B6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1964" y="4149080"/>
            <a:ext cx="2196574" cy="2207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7AEED96-14C8-4B6C-9B6C-899347C5AD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r:link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817" r="8382"/>
          <a:stretch>
            <a:fillRect/>
          </a:stretch>
        </p:blipFill>
        <p:spPr bwMode="auto">
          <a:xfrm rot="10800000">
            <a:off x="2159787" y="1559494"/>
            <a:ext cx="2353080" cy="166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A7FEA9C-1967-460E-9EDC-7F63EB92B329}"/>
              </a:ext>
            </a:extLst>
          </p:cNvPr>
          <p:cNvSpPr txBox="1"/>
          <p:nvPr/>
        </p:nvSpPr>
        <p:spPr>
          <a:xfrm>
            <a:off x="6022404" y="1559494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1. Remove food Debris, wash surface with hot soapy water and dry with blue roll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82A509-CFE0-4987-8B42-647B098A4C58}"/>
              </a:ext>
            </a:extLst>
          </p:cNvPr>
          <p:cNvSpPr txBox="1"/>
          <p:nvPr/>
        </p:nvSpPr>
        <p:spPr>
          <a:xfrm>
            <a:off x="7675959" y="2723725"/>
            <a:ext cx="42484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2. Disinfect surface with sanitiser and leave for </a:t>
            </a:r>
            <a:r>
              <a:rPr lang="en-GB" b="1" dirty="0">
                <a:solidFill>
                  <a:srgbClr val="FF0000"/>
                </a:solidFill>
              </a:rPr>
              <a:t>30 Secs</a:t>
            </a:r>
          </a:p>
          <a:p>
            <a:endParaRPr lang="en-GB" b="1" dirty="0">
              <a:solidFill>
                <a:srgbClr val="FF0000"/>
              </a:solidFill>
            </a:endParaRPr>
          </a:p>
          <a:p>
            <a:r>
              <a:rPr lang="en-GB" dirty="0"/>
              <a:t>3. Wipe away sanitiser with clean blue roll </a:t>
            </a:r>
          </a:p>
          <a:p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708040-410E-4DBD-B48D-0AD6D1221BB6}"/>
              </a:ext>
            </a:extLst>
          </p:cNvPr>
          <p:cNvSpPr txBox="1"/>
          <p:nvPr/>
        </p:nvSpPr>
        <p:spPr>
          <a:xfrm>
            <a:off x="7606581" y="4675971"/>
            <a:ext cx="42484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We should clean down as frequently as needed and when chopping boards are dirty we should replace with fresh boards</a:t>
            </a:r>
          </a:p>
        </p:txBody>
      </p:sp>
    </p:spTree>
    <p:extLst>
      <p:ext uri="{BB962C8B-B14F-4D97-AF65-F5344CB8AC3E}">
        <p14:creationId xmlns:p14="http://schemas.microsoft.com/office/powerpoint/2010/main" val="44241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Fryer Cleaning Policy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EF3DB8-94D6-4418-A76C-D69E3A7CC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18" y="1772816"/>
            <a:ext cx="2857500" cy="2857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0717B4-82FC-4EB9-88E9-06AB65BC0370}"/>
              </a:ext>
            </a:extLst>
          </p:cNvPr>
          <p:cNvSpPr txBox="1"/>
          <p:nvPr/>
        </p:nvSpPr>
        <p:spPr>
          <a:xfrm>
            <a:off x="2277988" y="234888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928B19-6B7A-485C-847C-39C303DE6EA1}"/>
              </a:ext>
            </a:extLst>
          </p:cNvPr>
          <p:cNvSpPr txBox="1"/>
          <p:nvPr/>
        </p:nvSpPr>
        <p:spPr>
          <a:xfrm>
            <a:off x="3214092" y="3861048"/>
            <a:ext cx="49685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Oil Temp MUST not be over 40c</a:t>
            </a:r>
          </a:p>
          <a:p>
            <a:endParaRPr lang="en-GB" dirty="0"/>
          </a:p>
          <a:p>
            <a:r>
              <a:rPr lang="en-GB" dirty="0"/>
              <a:t>Do NOT clean or wipe at end of shift</a:t>
            </a:r>
          </a:p>
          <a:p>
            <a:endParaRPr lang="en-GB" dirty="0"/>
          </a:p>
          <a:p>
            <a:r>
              <a:rPr lang="en-GB" dirty="0"/>
              <a:t>Do NOT drop the fryers whilst hot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2984C8-369F-408C-A219-924C64F02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0516" y="623556"/>
            <a:ext cx="3778450" cy="28351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D3E282F-F961-433F-8069-BBFC4C962B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8422" y="3610601"/>
            <a:ext cx="2071033" cy="29281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84D690-21BF-4E33-8F14-DB94A1CAFE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9915" y="1383656"/>
            <a:ext cx="3185004" cy="239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9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nline Media 10" title="Kitchen grease burn from OSHA SLIPS TRIPS FALLS">
            <a:hlinkClick r:id="" action="ppaction://media"/>
            <a:extLst>
              <a:ext uri="{FF2B5EF4-FFF2-40B4-BE49-F238E27FC236}">
                <a16:creationId xmlns:a16="http://schemas.microsoft.com/office/drawing/2014/main" id="{E16CF725-D510-426B-B208-910E1AE91A0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422004" y="620688"/>
            <a:ext cx="6912768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33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Jewellery</a:t>
            </a:r>
            <a:r>
              <a:rPr lang="en-US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1B622D-56AA-404B-B622-61D25BFC2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72" y="2276872"/>
            <a:ext cx="4514850" cy="30194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D115D0-2AA9-4939-A5B9-81AABDEB4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4532" y="1844824"/>
            <a:ext cx="3333750" cy="33337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262DE9-48F7-40C5-A792-011E4677A337}"/>
              </a:ext>
            </a:extLst>
          </p:cNvPr>
          <p:cNvSpPr txBox="1"/>
          <p:nvPr/>
        </p:nvSpPr>
        <p:spPr>
          <a:xfrm>
            <a:off x="1053852" y="5344764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WEDDING RINGS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0C7766-1CAF-4975-90C3-9CF6B56E6AE7}"/>
              </a:ext>
            </a:extLst>
          </p:cNvPr>
          <p:cNvSpPr txBox="1"/>
          <p:nvPr/>
        </p:nvSpPr>
        <p:spPr>
          <a:xfrm>
            <a:off x="7534572" y="5344765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SLEEPER EARINGS</a:t>
            </a:r>
          </a:p>
        </p:txBody>
      </p:sp>
    </p:spTree>
    <p:extLst>
      <p:ext uri="{BB962C8B-B14F-4D97-AF65-F5344CB8AC3E}">
        <p14:creationId xmlns:p14="http://schemas.microsoft.com/office/powerpoint/2010/main" val="223818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Fitness To Work &amp; Accidents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17748" y="1556792"/>
            <a:ext cx="5379585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All instances of </a:t>
            </a:r>
            <a:r>
              <a:rPr lang="en-US" dirty="0" err="1"/>
              <a:t>diarrhoea</a:t>
            </a:r>
            <a:r>
              <a:rPr lang="en-US" dirty="0"/>
              <a:t> and  vomiting MUST be reported</a:t>
            </a:r>
          </a:p>
          <a:p>
            <a:r>
              <a:rPr lang="en-US" dirty="0"/>
              <a:t>All skin conditions must be reported </a:t>
            </a:r>
          </a:p>
          <a:p>
            <a:r>
              <a:rPr lang="en-US" dirty="0"/>
              <a:t>Any infectious disease or infection must be reported including eye infections </a:t>
            </a:r>
          </a:p>
          <a:p>
            <a:r>
              <a:rPr lang="en-US" dirty="0"/>
              <a:t>A headache doesn’t need to be reported unless accompanied with other symptoms </a:t>
            </a:r>
          </a:p>
          <a:p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7E63A13B-E83B-4EC0-A696-1282BE0224B2}"/>
              </a:ext>
            </a:extLst>
          </p:cNvPr>
          <p:cNvSpPr txBox="1">
            <a:spLocks/>
          </p:cNvSpPr>
          <p:nvPr/>
        </p:nvSpPr>
        <p:spPr>
          <a:xfrm>
            <a:off x="6238428" y="1556792"/>
            <a:ext cx="5379585" cy="45720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All Accidents must be reported to line manager </a:t>
            </a:r>
          </a:p>
          <a:p>
            <a:r>
              <a:rPr lang="en-US" dirty="0"/>
              <a:t>Then recorded on </a:t>
            </a:r>
            <a:r>
              <a:rPr lang="en-US" dirty="0" err="1"/>
              <a:t>southalls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C2301B-D55B-4DC3-B02C-67D552AE8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492" y="3717032"/>
            <a:ext cx="3343275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52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31884" y="-120527"/>
            <a:ext cx="9751060" cy="1295400"/>
          </a:xfrm>
        </p:spPr>
        <p:txBody>
          <a:bodyPr anchor="b">
            <a:normAutofit/>
          </a:bodyPr>
          <a:lstStyle/>
          <a:p>
            <a:r>
              <a:rPr lang="en-US" dirty="0"/>
              <a:t>Why Do We Use Decarb &amp; Decarb Safety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8312" y="1649250"/>
            <a:ext cx="4875530" cy="233285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Safety Goggles (Zenith)</a:t>
            </a:r>
          </a:p>
          <a:p>
            <a:r>
              <a:rPr lang="en-US" dirty="0"/>
              <a:t>Red and Green Gauntlets (Email </a:t>
            </a:r>
            <a:r>
              <a:rPr lang="en-US" dirty="0" err="1"/>
              <a:t>Vaclensa</a:t>
            </a:r>
            <a:r>
              <a:rPr lang="en-US" dirty="0"/>
              <a:t>) </a:t>
            </a:r>
            <a:r>
              <a:rPr lang="en-US" u="sng" dirty="0">
                <a:hlinkClick r:id="rId3"/>
              </a:rPr>
              <a:t>CustomerService@vaclensa.com</a:t>
            </a:r>
            <a:endParaRPr lang="en-US" dirty="0"/>
          </a:p>
          <a:p>
            <a:r>
              <a:rPr lang="en-US" dirty="0"/>
              <a:t>Heavy Duty Apron (Zenith)</a:t>
            </a:r>
          </a:p>
          <a:p>
            <a:r>
              <a:rPr lang="en-US" dirty="0"/>
              <a:t>Training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7A221E-7F79-4AF6-AFD8-020560067CF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908" r="3" b="7668"/>
          <a:stretch/>
        </p:blipFill>
        <p:spPr>
          <a:xfrm>
            <a:off x="4666700" y="1198656"/>
            <a:ext cx="2855424" cy="2677657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1255A8-E8FB-45C4-9EC6-C332B76DFA78}"/>
              </a:ext>
            </a:extLst>
          </p:cNvPr>
          <p:cNvSpPr txBox="1"/>
          <p:nvPr/>
        </p:nvSpPr>
        <p:spPr>
          <a:xfrm>
            <a:off x="320712" y="4180344"/>
            <a:ext cx="43210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decarb is used to </a:t>
            </a:r>
            <a:r>
              <a:rPr lang="en-GB" b="1" dirty="0"/>
              <a:t>remove carbon </a:t>
            </a:r>
            <a:r>
              <a:rPr lang="en-GB" dirty="0"/>
              <a:t>not to remove SOP and grease from trays</a:t>
            </a:r>
          </a:p>
          <a:p>
            <a:endParaRPr lang="en-GB" dirty="0"/>
          </a:p>
          <a:p>
            <a:r>
              <a:rPr lang="en-GB" dirty="0"/>
              <a:t>If you don’t have any of this equipment the decarb MUST NOT BE USED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4A6942-5B7D-4805-BE88-CA96B3CA9A7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342" t="18256" b="8155"/>
          <a:stretch/>
        </p:blipFill>
        <p:spPr>
          <a:xfrm>
            <a:off x="7824447" y="1183468"/>
            <a:ext cx="3951018" cy="27986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3EBFF4-5D02-49D6-8F93-56139C7CB6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3842" y="4335244"/>
            <a:ext cx="2989770" cy="2233737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820AA5E-5825-4B49-A130-19223657EBFD}"/>
              </a:ext>
            </a:extLst>
          </p:cNvPr>
          <p:cNvCxnSpPr>
            <a:cxnSpLocks/>
          </p:cNvCxnSpPr>
          <p:nvPr/>
        </p:nvCxnSpPr>
        <p:spPr>
          <a:xfrm flipH="1" flipV="1">
            <a:off x="10054852" y="3049064"/>
            <a:ext cx="216024" cy="1131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33FB079-1C91-492C-873D-66FF8C08F24E}"/>
              </a:ext>
            </a:extLst>
          </p:cNvPr>
          <p:cNvCxnSpPr>
            <a:cxnSpLocks/>
          </p:cNvCxnSpPr>
          <p:nvPr/>
        </p:nvCxnSpPr>
        <p:spPr>
          <a:xfrm flipH="1" flipV="1">
            <a:off x="7273290" y="4956048"/>
            <a:ext cx="1872208" cy="648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4B01FF5-2D83-4F38-B6E9-04F505A74B08}"/>
              </a:ext>
            </a:extLst>
          </p:cNvPr>
          <p:cNvSpPr txBox="1"/>
          <p:nvPr/>
        </p:nvSpPr>
        <p:spPr>
          <a:xfrm>
            <a:off x="9347832" y="5280084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Gloves ripped or hand put in decarb above safe level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4BF6EE-EEE2-4250-ABAB-083C11E4F310}"/>
              </a:ext>
            </a:extLst>
          </p:cNvPr>
          <p:cNvSpPr txBox="1"/>
          <p:nvPr/>
        </p:nvSpPr>
        <p:spPr>
          <a:xfrm>
            <a:off x="8107767" y="4359628"/>
            <a:ext cx="3760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Incorrect shoes being worn </a:t>
            </a:r>
          </a:p>
        </p:txBody>
      </p:sp>
    </p:spTree>
    <p:extLst>
      <p:ext uri="{BB962C8B-B14F-4D97-AF65-F5344CB8AC3E}">
        <p14:creationId xmlns:p14="http://schemas.microsoft.com/office/powerpoint/2010/main" val="196883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Allergens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14</a:t>
            </a: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43A662CB-0718-46AB-8A7C-6E7E205CAC1C}"/>
              </a:ext>
            </a:extLst>
          </p:cNvPr>
          <p:cNvSpPr/>
          <p:nvPr/>
        </p:nvSpPr>
        <p:spPr>
          <a:xfrm>
            <a:off x="3495393" y="140161"/>
            <a:ext cx="5760640" cy="3584714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66% of staff failed to answer the allergy questions correctly</a:t>
            </a:r>
          </a:p>
        </p:txBody>
      </p:sp>
      <p:sp>
        <p:nvSpPr>
          <p:cNvPr id="5" name="Explosion: 8 Points 4">
            <a:extLst>
              <a:ext uri="{FF2B5EF4-FFF2-40B4-BE49-F238E27FC236}">
                <a16:creationId xmlns:a16="http://schemas.microsoft.com/office/drawing/2014/main" id="{D5575DE4-6E57-4564-871D-6D28C8D73572}"/>
              </a:ext>
            </a:extLst>
          </p:cNvPr>
          <p:cNvSpPr/>
          <p:nvPr/>
        </p:nvSpPr>
        <p:spPr>
          <a:xfrm>
            <a:off x="6555733" y="3171410"/>
            <a:ext cx="5400600" cy="3600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That’s 363 people who could have caused a severe allergic reaction </a:t>
            </a:r>
          </a:p>
        </p:txBody>
      </p:sp>
    </p:spTree>
    <p:extLst>
      <p:ext uri="{BB962C8B-B14F-4D97-AF65-F5344CB8AC3E}">
        <p14:creationId xmlns:p14="http://schemas.microsoft.com/office/powerpoint/2010/main" val="425394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1412" y="152400"/>
            <a:ext cx="9751060" cy="1295400"/>
          </a:xfrm>
        </p:spPr>
        <p:txBody>
          <a:bodyPr anchor="b">
            <a:normAutofit/>
          </a:bodyPr>
          <a:lstStyle/>
          <a:p>
            <a:r>
              <a:rPr lang="en-US" dirty="0"/>
              <a:t>Known Allergens &amp; Checklist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26B2EB-16A3-495A-BCB7-ECCFB840893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796" y="1447800"/>
            <a:ext cx="3960440" cy="5236947"/>
          </a:xfrm>
          <a:prstGeom prst="rect">
            <a:avLst/>
          </a:prstGeom>
          <a:noFill/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3BC7B08-10E4-421F-90C9-07E6DAF1ED05}"/>
              </a:ext>
            </a:extLst>
          </p:cNvPr>
          <p:cNvSpPr txBox="1"/>
          <p:nvPr/>
        </p:nvSpPr>
        <p:spPr>
          <a:xfrm>
            <a:off x="5507278" y="2492896"/>
            <a:ext cx="53741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Wash hands for 20 seconds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Check allergen matrix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Use fresh utensils and boards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Clean down and sanitise area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Make sure the whole team is aware of the allergen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Keep allergen dish separate throughout the cooking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Call manager once food is ready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945EFC4-5CB8-496C-94A7-6FB2C490945E}"/>
              </a:ext>
            </a:extLst>
          </p:cNvPr>
          <p:cNvSpPr txBox="1"/>
          <p:nvPr/>
        </p:nvSpPr>
        <p:spPr>
          <a:xfrm>
            <a:off x="5734372" y="1484784"/>
            <a:ext cx="5472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When an allergen check comes on what should we do? </a:t>
            </a:r>
          </a:p>
        </p:txBody>
      </p:sp>
    </p:spTree>
    <p:extLst>
      <p:ext uri="{BB962C8B-B14F-4D97-AF65-F5344CB8AC3E}">
        <p14:creationId xmlns:p14="http://schemas.microsoft.com/office/powerpoint/2010/main" val="128708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480C0-D4E6-4D70-8127-D528D3498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the difference between an allergen and intolerance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88CE9-8E7D-4D7E-A298-438D5DEE10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7942" y="1758516"/>
            <a:ext cx="5827186" cy="3340968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A true allergy triggers an immune response which affects multiple organs, which can be life threatening</a:t>
            </a:r>
          </a:p>
          <a:p>
            <a:r>
              <a:rPr lang="en-GB" sz="2400" dirty="0"/>
              <a:t>An example being Anaphylaxis shock, which causes swelling and tightness In the throat, chest pain and the need to carry an epi pen </a:t>
            </a:r>
          </a:p>
          <a:p>
            <a:r>
              <a:rPr lang="en-GB" sz="2400" dirty="0"/>
              <a:t>It can take 5-30 mins for the symptoms to present themselves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8A8EAC-8338-486A-B42C-6A21EB239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70476" y="1587068"/>
            <a:ext cx="4875530" cy="4572000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A food intolerance is generally less serious and often limited to digestion problems</a:t>
            </a:r>
          </a:p>
          <a:p>
            <a:r>
              <a:rPr lang="en-GB" sz="2400" dirty="0"/>
              <a:t>An example being nausea, stomach pain, gas, heart burn and </a:t>
            </a:r>
            <a:r>
              <a:rPr lang="en-US" sz="2400" dirty="0" err="1"/>
              <a:t>diarrhoea</a:t>
            </a:r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33A6E7-4781-4D30-85F4-63120802B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4132" y="4725144"/>
            <a:ext cx="2118781" cy="162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69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324" y="1941945"/>
            <a:ext cx="9141619" cy="2105367"/>
          </a:xfrm>
        </p:spPr>
        <p:txBody>
          <a:bodyPr/>
          <a:lstStyle/>
          <a:p>
            <a:r>
              <a:rPr lang="en-US" dirty="0"/>
              <a:t>Allergens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48" y="4342995"/>
            <a:ext cx="5404985" cy="2470381"/>
          </a:xfrm>
        </p:spPr>
        <p:txBody>
          <a:bodyPr>
            <a:normAutofit/>
          </a:bodyPr>
          <a:lstStyle/>
          <a:p>
            <a:r>
              <a:rPr lang="en-US" dirty="0"/>
              <a:t>Below are the 14 allergens and common places they are found, but be sure you check the allergy matrix for every allergen check</a:t>
            </a: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28F21566-3608-45FB-898E-4503246E19C7}"/>
              </a:ext>
            </a:extLst>
          </p:cNvPr>
          <p:cNvSpPr/>
          <p:nvPr/>
        </p:nvSpPr>
        <p:spPr>
          <a:xfrm>
            <a:off x="261764" y="332656"/>
            <a:ext cx="5472608" cy="2880320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/>
              <a:t>Failing to comply with allergy procedure could result in an unlimited fine for the individual involved </a:t>
            </a:r>
          </a:p>
        </p:txBody>
      </p:sp>
      <p:sp>
        <p:nvSpPr>
          <p:cNvPr id="5" name="Explosion: 8 Points 4">
            <a:extLst>
              <a:ext uri="{FF2B5EF4-FFF2-40B4-BE49-F238E27FC236}">
                <a16:creationId xmlns:a16="http://schemas.microsoft.com/office/drawing/2014/main" id="{1004F4B3-2D45-4B6E-89C0-EB280BAFF8BA}"/>
              </a:ext>
            </a:extLst>
          </p:cNvPr>
          <p:cNvSpPr/>
          <p:nvPr/>
        </p:nvSpPr>
        <p:spPr>
          <a:xfrm>
            <a:off x="5157642" y="2053176"/>
            <a:ext cx="2808312" cy="1728192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Averaging £20k</a:t>
            </a:r>
          </a:p>
        </p:txBody>
      </p:sp>
      <p:sp>
        <p:nvSpPr>
          <p:cNvPr id="6" name="Explosion: 8 Points 5">
            <a:extLst>
              <a:ext uri="{FF2B5EF4-FFF2-40B4-BE49-F238E27FC236}">
                <a16:creationId xmlns:a16="http://schemas.microsoft.com/office/drawing/2014/main" id="{99314BA7-F3C6-4ACC-BE4B-D35E5C740A22}"/>
              </a:ext>
            </a:extLst>
          </p:cNvPr>
          <p:cNvSpPr/>
          <p:nvPr/>
        </p:nvSpPr>
        <p:spPr>
          <a:xfrm>
            <a:off x="6886500" y="27272"/>
            <a:ext cx="4824536" cy="2880320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You could also face a man slaughter prison sentence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3AA765-AED1-40DE-87AC-EE49F334E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941" y="3917870"/>
            <a:ext cx="4568231" cy="228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4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48FFB-A6C1-4012-B29A-D46F746AC4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660" y="286878"/>
            <a:ext cx="487553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/>
              <a:t>Gluten</a:t>
            </a:r>
          </a:p>
          <a:p>
            <a:r>
              <a:rPr lang="en-GB" sz="1600" b="1" dirty="0"/>
              <a:t>What is it</a:t>
            </a:r>
          </a:p>
          <a:p>
            <a:pPr marL="0" indent="0">
              <a:buNone/>
            </a:pPr>
            <a:r>
              <a:rPr lang="en-GB" sz="1400" dirty="0"/>
              <a:t>Is a protein found in most grains</a:t>
            </a:r>
          </a:p>
          <a:p>
            <a:r>
              <a:rPr lang="en-GB" sz="1600" b="1" dirty="0"/>
              <a:t>Where is it found</a:t>
            </a:r>
          </a:p>
          <a:p>
            <a:pPr marL="0" indent="0">
              <a:buNone/>
            </a:pPr>
            <a:r>
              <a:rPr lang="en-GB" sz="1400" dirty="0"/>
              <a:t>Flour, Bread, Baked goods and beer</a:t>
            </a:r>
          </a:p>
          <a:p>
            <a:r>
              <a:rPr lang="en-GB" sz="1600" b="1" dirty="0"/>
              <a:t>Where can it be found on our menu </a:t>
            </a:r>
          </a:p>
          <a:p>
            <a:pPr marL="0" indent="0">
              <a:buNone/>
            </a:pPr>
            <a:r>
              <a:rPr lang="en-GB" sz="1400" dirty="0"/>
              <a:t>A few examples are baked camembert, calamari, fish &amp; chips, burger buns ,bread and butter pudding, brownie  </a:t>
            </a:r>
          </a:p>
          <a:p>
            <a:pPr marL="0" indent="0">
              <a:buNone/>
            </a:pPr>
            <a:r>
              <a:rPr lang="en-GB" sz="1900" dirty="0">
                <a:hlinkClick r:id="rId2"/>
              </a:rPr>
              <a:t>https://www.theguardian.com/world/2010/aug/18/italian-restaurant-death-gluten-ice-cream</a:t>
            </a:r>
            <a:endParaRPr lang="en-GB" sz="1900" dirty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F1BA91-7FB8-4822-9769-536E0AC97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3635" y="275970"/>
            <a:ext cx="487553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/>
              <a:t>Milk &amp; Dairy</a:t>
            </a:r>
          </a:p>
          <a:p>
            <a:r>
              <a:rPr lang="en-GB" sz="1600" b="1" dirty="0"/>
              <a:t>What is it </a:t>
            </a:r>
          </a:p>
          <a:p>
            <a:pPr marL="0" indent="0">
              <a:buNone/>
            </a:pPr>
            <a:r>
              <a:rPr lang="en-GB" sz="1400" dirty="0"/>
              <a:t>The allergy is caused when the body lacks the enzyme and ability to break down proteins found in cows milk, lactose and casein</a:t>
            </a:r>
          </a:p>
          <a:p>
            <a:r>
              <a:rPr lang="en-GB" sz="1600" b="1" dirty="0"/>
              <a:t>Where is it found</a:t>
            </a:r>
          </a:p>
          <a:p>
            <a:pPr marL="0" indent="0">
              <a:buNone/>
            </a:pPr>
            <a:r>
              <a:rPr lang="en-GB" sz="1400" dirty="0"/>
              <a:t>Butter, cream, milk, cheese, ice cream, yoghurt</a:t>
            </a:r>
          </a:p>
          <a:p>
            <a:r>
              <a:rPr lang="en-GB" sz="1600" b="1" dirty="0"/>
              <a:t>Where can it be found on our menu </a:t>
            </a:r>
          </a:p>
          <a:p>
            <a:pPr marL="0" indent="0">
              <a:buNone/>
            </a:pPr>
            <a:r>
              <a:rPr lang="en-GB" sz="1400" dirty="0"/>
              <a:t>A few examples are onion petals, scotch egg, buttermilk chicken burger, hot board, cookie dough, lemon tart</a:t>
            </a:r>
          </a:p>
          <a:p>
            <a:pPr marL="0" indent="0">
              <a:buNone/>
            </a:pPr>
            <a:r>
              <a:rPr lang="en-GB" sz="1900" dirty="0">
                <a:hlinkClick r:id="rId3"/>
              </a:rPr>
              <a:t>https://www.bbc.co.uk/news/uk-england-49675943</a:t>
            </a:r>
            <a:endParaRPr lang="en-GB" sz="19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513748-2BA9-448D-9F5D-FCC38CCFC4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3006" y="4767051"/>
            <a:ext cx="1990058" cy="19118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A54993-FF90-4B7E-8144-B97F0472E1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4464" y="4858878"/>
            <a:ext cx="1728192" cy="1728192"/>
          </a:xfrm>
          <a:prstGeom prst="rect">
            <a:avLst/>
          </a:prstGeom>
        </p:spPr>
      </p:pic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5702473E-B8B7-49CE-8CE0-E71EF0ED8FDE}"/>
              </a:ext>
            </a:extLst>
          </p:cNvPr>
          <p:cNvSpPr/>
          <p:nvPr/>
        </p:nvSpPr>
        <p:spPr>
          <a:xfrm>
            <a:off x="477788" y="4653136"/>
            <a:ext cx="3384376" cy="18002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/>
              <a:t>“Child dies from anaphylactic shock after eating ice cream containing biscuits”</a:t>
            </a: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3E9D317E-CB78-4064-890C-DDCDC7BD2F1D}"/>
              </a:ext>
            </a:extLst>
          </p:cNvPr>
          <p:cNvSpPr/>
          <p:nvPr/>
        </p:nvSpPr>
        <p:spPr>
          <a:xfrm>
            <a:off x="6213284" y="4858878"/>
            <a:ext cx="3168352" cy="172315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“18 </a:t>
            </a:r>
            <a:r>
              <a:rPr lang="en-GB" sz="1600" dirty="0" err="1"/>
              <a:t>yr</a:t>
            </a:r>
            <a:r>
              <a:rPr lang="en-GB" sz="1600" dirty="0"/>
              <a:t> old dies after eating ‘grilled chicken’ burger. There was no mention of the dairy marinade”</a:t>
            </a:r>
          </a:p>
        </p:txBody>
      </p:sp>
    </p:spTree>
    <p:extLst>
      <p:ext uri="{BB962C8B-B14F-4D97-AF65-F5344CB8AC3E}">
        <p14:creationId xmlns:p14="http://schemas.microsoft.com/office/powerpoint/2010/main" val="382850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48FFB-A6C1-4012-B29A-D46F746AC4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3852" y="620688"/>
            <a:ext cx="487553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/>
              <a:t>Peanuts (monkey nut)</a:t>
            </a:r>
          </a:p>
          <a:p>
            <a:r>
              <a:rPr lang="en-GB" sz="1600" b="1" dirty="0"/>
              <a:t>What is it </a:t>
            </a:r>
          </a:p>
          <a:p>
            <a:pPr marL="0" indent="0">
              <a:buNone/>
            </a:pPr>
            <a:r>
              <a:rPr lang="en-GB" sz="1400" dirty="0"/>
              <a:t>Are legumes that grow underground</a:t>
            </a:r>
          </a:p>
          <a:p>
            <a:r>
              <a:rPr lang="en-GB" sz="1600" b="1" dirty="0"/>
              <a:t>Where is it found</a:t>
            </a:r>
          </a:p>
          <a:p>
            <a:pPr marL="0" indent="0">
              <a:buNone/>
            </a:pPr>
            <a:r>
              <a:rPr lang="en-GB" sz="1400" dirty="0"/>
              <a:t>Pesto, cereal, baked goods, some medications</a:t>
            </a:r>
          </a:p>
          <a:p>
            <a:r>
              <a:rPr lang="en-GB" sz="1600" b="1" dirty="0"/>
              <a:t>Where can it be found on our menu </a:t>
            </a:r>
          </a:p>
          <a:p>
            <a:pPr marL="0" indent="0">
              <a:buNone/>
            </a:pPr>
            <a:r>
              <a:rPr lang="en-GB" sz="1400" dirty="0"/>
              <a:t>A few examples are peanut butter cup and kids banana split</a:t>
            </a:r>
          </a:p>
          <a:p>
            <a:pPr marL="0" indent="0">
              <a:buNone/>
            </a:pPr>
            <a:r>
              <a:rPr lang="en-GB" sz="1400" b="1" dirty="0">
                <a:hlinkClick r:id="rId2"/>
              </a:rPr>
              <a:t>https://www.independent.co.uk/news/uk/crime/indian-restaurant-owner-mohammed-zaman-jailed-six-years-killing-customer-curry-a7043596.html</a:t>
            </a:r>
            <a:endParaRPr lang="en-GB" sz="1400" b="1" dirty="0"/>
          </a:p>
          <a:p>
            <a:pPr marL="0" indent="0">
              <a:buNone/>
            </a:pPr>
            <a:endParaRPr lang="en-GB" sz="14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F1BA91-7FB8-4822-9769-536E0AC97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4128" y="648735"/>
            <a:ext cx="3621414" cy="55965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/>
              <a:t>Nuts</a:t>
            </a:r>
          </a:p>
          <a:p>
            <a:r>
              <a:rPr lang="en-GB" sz="1600" b="1" dirty="0"/>
              <a:t>What is it </a:t>
            </a:r>
          </a:p>
          <a:p>
            <a:pPr marL="0" indent="0">
              <a:buNone/>
            </a:pPr>
            <a:r>
              <a:rPr lang="en-GB" sz="1600" b="1" dirty="0"/>
              <a:t>Grows in a hard shell on trees including:</a:t>
            </a:r>
          </a:p>
          <a:p>
            <a:pPr marL="0" indent="0">
              <a:buNone/>
            </a:pPr>
            <a:r>
              <a:rPr lang="en-GB" sz="1400" dirty="0"/>
              <a:t>Walnuts, pistachios, pecans, macadamia, brazil nuts, cashew, almonds</a:t>
            </a:r>
          </a:p>
          <a:p>
            <a:r>
              <a:rPr lang="en-GB" sz="1600" b="1" dirty="0"/>
              <a:t>Where is it found</a:t>
            </a:r>
          </a:p>
          <a:p>
            <a:pPr marL="0" indent="0">
              <a:buNone/>
            </a:pPr>
            <a:r>
              <a:rPr lang="en-GB" sz="1400" dirty="0"/>
              <a:t>Baked goods, alcohol, salad dressings and veggie substitutes</a:t>
            </a:r>
          </a:p>
          <a:p>
            <a:r>
              <a:rPr lang="en-GB" sz="1600" b="1" dirty="0"/>
              <a:t>Where can it be found on our menu </a:t>
            </a:r>
          </a:p>
          <a:p>
            <a:pPr marL="0" indent="0">
              <a:buNone/>
            </a:pPr>
            <a:r>
              <a:rPr lang="en-GB" sz="1400" dirty="0"/>
              <a:t>A few examples are </a:t>
            </a:r>
            <a:r>
              <a:rPr lang="en-GB" sz="1400" dirty="0" err="1"/>
              <a:t>tenderstem</a:t>
            </a:r>
            <a:r>
              <a:rPr lang="en-GB" sz="1400" dirty="0"/>
              <a:t> broccoli (almonds) , bread and butter pudding (hazelnuts), pistachio ice cream. (a large part of our menu has may contain nuts on allergy matrix be sure to check) </a:t>
            </a:r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CC490C-E2B9-45FE-A3F0-58FE95181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64" y="4658302"/>
            <a:ext cx="2628900" cy="2057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5A4805-80A3-4E12-8504-C03B691CBC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6780" y="1412776"/>
            <a:ext cx="2595589" cy="2781170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45F25ACA-A0B4-457F-926D-821E27B800B8}"/>
              </a:ext>
            </a:extLst>
          </p:cNvPr>
          <p:cNvSpPr/>
          <p:nvPr/>
        </p:nvSpPr>
        <p:spPr>
          <a:xfrm>
            <a:off x="2778311" y="4658302"/>
            <a:ext cx="3153444" cy="187220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/>
              <a:t>“Restaurant owner jailed for 6 years, after killing some by serving a curry which contained nut paste ”</a:t>
            </a:r>
          </a:p>
        </p:txBody>
      </p:sp>
    </p:spTree>
    <p:extLst>
      <p:ext uri="{BB962C8B-B14F-4D97-AF65-F5344CB8AC3E}">
        <p14:creationId xmlns:p14="http://schemas.microsoft.com/office/powerpoint/2010/main" val="406980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48FFB-A6C1-4012-B29A-D46F746AC4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3852" y="620688"/>
            <a:ext cx="487553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/>
              <a:t>Soya </a:t>
            </a:r>
          </a:p>
          <a:p>
            <a:r>
              <a:rPr lang="en-GB" sz="1600" b="1" dirty="0"/>
              <a:t>What is it </a:t>
            </a:r>
          </a:p>
          <a:p>
            <a:pPr marL="0" indent="0">
              <a:buNone/>
            </a:pPr>
            <a:r>
              <a:rPr lang="en-GB" sz="1400" dirty="0"/>
              <a:t>A product of soya beans, which is legume native to East Asia </a:t>
            </a:r>
          </a:p>
          <a:p>
            <a:r>
              <a:rPr lang="en-GB" sz="1600" b="1" dirty="0"/>
              <a:t>Where is it found</a:t>
            </a:r>
          </a:p>
          <a:p>
            <a:pPr marL="0" indent="0">
              <a:buNone/>
            </a:pPr>
            <a:r>
              <a:rPr lang="en-GB" sz="1400" dirty="0"/>
              <a:t>Soya Beans, energy bars, miso, tofu, canned tuna, some breads</a:t>
            </a:r>
          </a:p>
          <a:p>
            <a:r>
              <a:rPr lang="en-GB" sz="1600" b="1" dirty="0"/>
              <a:t>Where can it be found on our menu </a:t>
            </a:r>
          </a:p>
          <a:p>
            <a:pPr marL="0" indent="0">
              <a:buNone/>
            </a:pPr>
            <a:r>
              <a:rPr lang="en-GB" sz="1400" dirty="0"/>
              <a:t>A few examples are celeriac soup, cheesy garlic bread, seabass, steak pie, mac n cheese, all our kebabs and sweet chilli chips</a:t>
            </a:r>
          </a:p>
          <a:p>
            <a:pPr marL="0" indent="0">
              <a:buNone/>
            </a:pPr>
            <a:endParaRPr lang="en-GB" sz="1600" dirty="0"/>
          </a:p>
          <a:p>
            <a:endParaRPr lang="en-GB" sz="1400" b="1" dirty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F1BA91-7FB8-4822-9769-536E0AC97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8458" y="620688"/>
            <a:ext cx="4875530" cy="4572000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/>
              <a:t>Lupin</a:t>
            </a:r>
          </a:p>
          <a:p>
            <a:r>
              <a:rPr lang="en-GB" sz="1600" b="1" dirty="0"/>
              <a:t>What is it </a:t>
            </a:r>
          </a:p>
          <a:p>
            <a:pPr marL="0" indent="0">
              <a:buNone/>
            </a:pPr>
            <a:r>
              <a:rPr lang="en-GB" sz="1400" dirty="0"/>
              <a:t>A plant or legume which belongs to same family as a peanut</a:t>
            </a:r>
            <a:endParaRPr lang="en-GB" sz="1400" b="1" dirty="0"/>
          </a:p>
          <a:p>
            <a:r>
              <a:rPr lang="en-GB" sz="1600" b="1" dirty="0"/>
              <a:t>Where is it found</a:t>
            </a:r>
          </a:p>
          <a:p>
            <a:pPr marL="0" indent="0">
              <a:buNone/>
            </a:pPr>
            <a:r>
              <a:rPr lang="en-GB" sz="1400" dirty="0"/>
              <a:t>Some shop bought Pasta, houmous, biscuits and also  olives, some ice creams</a:t>
            </a:r>
          </a:p>
          <a:p>
            <a:r>
              <a:rPr lang="en-GB" sz="1600" b="1" dirty="0"/>
              <a:t>Where can it be found on our menu</a:t>
            </a:r>
          </a:p>
          <a:p>
            <a:pPr marL="0" indent="0">
              <a:buNone/>
            </a:pPr>
            <a:r>
              <a:rPr lang="en-GB" sz="1400" dirty="0"/>
              <a:t>Currently not found on our menu</a:t>
            </a:r>
            <a:r>
              <a:rPr lang="en-GB" sz="1400" b="1" dirty="0"/>
              <a:t> </a:t>
            </a:r>
          </a:p>
          <a:p>
            <a:pPr marL="0" indent="0">
              <a:buNone/>
            </a:pPr>
            <a:endParaRPr lang="en-GB" sz="1600" b="1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0C64A4-F7E3-40C1-93CB-6C6C8870E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988" y="4758435"/>
            <a:ext cx="2085975" cy="20764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F55990-ED0C-448F-8911-3BCC879B4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4275" y="3789040"/>
            <a:ext cx="2228789" cy="299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54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48FFB-A6C1-4012-B29A-D46F746AC4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3852" y="620688"/>
            <a:ext cx="4875530" cy="33843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/>
              <a:t>Crustacean </a:t>
            </a:r>
          </a:p>
          <a:p>
            <a:r>
              <a:rPr lang="en-GB" sz="1600" b="1" dirty="0"/>
              <a:t>What is it </a:t>
            </a:r>
          </a:p>
          <a:p>
            <a:pPr marL="0" indent="0">
              <a:buNone/>
            </a:pPr>
            <a:r>
              <a:rPr lang="en-GB" sz="1400" dirty="0"/>
              <a:t>An aquatic arthropod which has a hard shell with legs, the allergy is caused by a protein call tropomyosin</a:t>
            </a:r>
          </a:p>
          <a:p>
            <a:r>
              <a:rPr lang="en-GB" sz="1600" b="1" dirty="0"/>
              <a:t>Where is it found</a:t>
            </a:r>
          </a:p>
          <a:p>
            <a:pPr marL="0" indent="0">
              <a:buNone/>
            </a:pPr>
            <a:r>
              <a:rPr lang="en-GB" sz="1400" dirty="0"/>
              <a:t>Prawns, crab, lobster, langoustine</a:t>
            </a:r>
          </a:p>
          <a:p>
            <a:r>
              <a:rPr lang="en-GB" sz="1600" b="1" dirty="0"/>
              <a:t>Where can it be found on our menu </a:t>
            </a:r>
          </a:p>
          <a:p>
            <a:pPr marL="0" indent="0">
              <a:buNone/>
            </a:pPr>
            <a:r>
              <a:rPr lang="en-GB" sz="1400" dirty="0"/>
              <a:t>A few examples are garlic deli prawns, kids scampi</a:t>
            </a:r>
          </a:p>
          <a:p>
            <a:endParaRPr lang="en-GB" sz="1400" b="1" dirty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F1BA91-7FB8-4822-9769-536E0AC97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8458" y="620688"/>
            <a:ext cx="4875530" cy="3384376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/>
              <a:t>Mollusc</a:t>
            </a:r>
          </a:p>
          <a:p>
            <a:r>
              <a:rPr lang="en-GB" sz="1600" b="1" dirty="0"/>
              <a:t>What is it </a:t>
            </a:r>
          </a:p>
          <a:p>
            <a:pPr marL="0" indent="0">
              <a:buNone/>
            </a:pPr>
            <a:r>
              <a:rPr lang="en-GB" sz="1400" dirty="0"/>
              <a:t>An animal which has a soft body and no shell with no legs but some have tentacles </a:t>
            </a:r>
          </a:p>
          <a:p>
            <a:r>
              <a:rPr lang="en-GB" sz="1600" b="1" dirty="0"/>
              <a:t>Where is it found</a:t>
            </a:r>
          </a:p>
          <a:p>
            <a:pPr marL="0" indent="0">
              <a:buNone/>
            </a:pPr>
            <a:r>
              <a:rPr lang="en-GB" sz="1400" dirty="0"/>
              <a:t>Oysters, snails, mussels, clams, cuttlefish, octopus</a:t>
            </a:r>
          </a:p>
          <a:p>
            <a:r>
              <a:rPr lang="en-GB" sz="1600" b="1" dirty="0"/>
              <a:t>Where can it be found on our menu </a:t>
            </a:r>
          </a:p>
          <a:p>
            <a:pPr marL="0" indent="0">
              <a:buNone/>
            </a:pPr>
            <a:r>
              <a:rPr lang="en-GB" sz="1400" dirty="0"/>
              <a:t>Calamari</a:t>
            </a:r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F4DF05-42A2-44E9-8DB6-2FE5FE707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32" y="3911078"/>
            <a:ext cx="2664296" cy="26642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FB239D-7916-41F1-80FC-9B0C7AEF4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9572" y="3645024"/>
            <a:ext cx="3744416" cy="267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45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48FFB-A6C1-4012-B29A-D46F746AC4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1321" y="746448"/>
            <a:ext cx="4875530" cy="34746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/>
              <a:t>Celery </a:t>
            </a:r>
          </a:p>
          <a:p>
            <a:r>
              <a:rPr lang="en-GB" sz="1600" b="1" dirty="0"/>
              <a:t>What is it </a:t>
            </a:r>
          </a:p>
          <a:p>
            <a:pPr marL="0" indent="0">
              <a:buNone/>
            </a:pPr>
            <a:r>
              <a:rPr lang="en-GB" sz="1400" dirty="0"/>
              <a:t>Long fibrous stalks and bulbous root vegetable native to the Mediterranean </a:t>
            </a:r>
          </a:p>
          <a:p>
            <a:r>
              <a:rPr lang="en-GB" sz="1600" b="1" dirty="0"/>
              <a:t>Where is it found</a:t>
            </a:r>
          </a:p>
          <a:p>
            <a:pPr marL="0" indent="0">
              <a:buNone/>
            </a:pPr>
            <a:r>
              <a:rPr lang="en-GB" sz="1400" dirty="0"/>
              <a:t>Celery, celeriac, juices, celery salt, Heinz ketchup, </a:t>
            </a:r>
            <a:r>
              <a:rPr lang="en-GB" sz="1400" dirty="0" err="1"/>
              <a:t>bbq</a:t>
            </a:r>
            <a:r>
              <a:rPr lang="en-GB" sz="1400" dirty="0"/>
              <a:t> sauce</a:t>
            </a:r>
          </a:p>
          <a:p>
            <a:r>
              <a:rPr lang="en-GB" sz="1600" b="1" dirty="0"/>
              <a:t>Where can it be found on our menu </a:t>
            </a:r>
            <a:endParaRPr lang="en-GB" sz="1400" b="1" dirty="0"/>
          </a:p>
          <a:p>
            <a:pPr marL="0" indent="0">
              <a:buNone/>
            </a:pPr>
            <a:r>
              <a:rPr lang="en-GB" sz="1400" dirty="0"/>
              <a:t>A few examples are celeriac soup, vegan gravy, steak pie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F1BA91-7FB8-4822-9769-536E0AC97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8458" y="620688"/>
            <a:ext cx="487553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/>
              <a:t>Sesame </a:t>
            </a:r>
          </a:p>
          <a:p>
            <a:r>
              <a:rPr lang="en-GB" sz="1600" b="1" dirty="0"/>
              <a:t>What is it </a:t>
            </a:r>
          </a:p>
          <a:p>
            <a:pPr marL="0" indent="0">
              <a:buNone/>
            </a:pPr>
            <a:r>
              <a:rPr lang="en-GB" sz="1400" dirty="0"/>
              <a:t>A flowering plant cultivated for its seeds native to Africa</a:t>
            </a:r>
          </a:p>
          <a:p>
            <a:r>
              <a:rPr lang="en-GB" sz="1600" b="1" dirty="0"/>
              <a:t>Where is it found</a:t>
            </a:r>
          </a:p>
          <a:p>
            <a:pPr marL="0" indent="0">
              <a:buNone/>
            </a:pPr>
            <a:r>
              <a:rPr lang="en-GB" sz="1400" dirty="0"/>
              <a:t>Asian dishes, cereals, burger buns, bagels, bread sticks, sesame oil, sesame seeds, tahini</a:t>
            </a:r>
          </a:p>
          <a:p>
            <a:pPr marL="0" indent="0">
              <a:buNone/>
            </a:pPr>
            <a:r>
              <a:rPr lang="en-GB" sz="1600" b="1" dirty="0"/>
              <a:t>Where can it be found on our menu </a:t>
            </a:r>
          </a:p>
          <a:p>
            <a:pPr marL="0" indent="0">
              <a:buNone/>
            </a:pPr>
            <a:r>
              <a:rPr lang="en-GB" sz="1400" dirty="0"/>
              <a:t>A few examples are pork crackling, houmous, winter kale salad, all burgers, sweet chilli chips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EA4C3B4F-2525-4DB1-BBA6-882735740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72" y="4221088"/>
            <a:ext cx="3275855" cy="2456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0125630-8339-4016-8B25-015BD6A014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5300"/>
          <a:stretch/>
        </p:blipFill>
        <p:spPr>
          <a:xfrm>
            <a:off x="9239772" y="4387866"/>
            <a:ext cx="2648417" cy="24226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3002F4-C20F-474E-8E10-B8D2561837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975" y="4219278"/>
            <a:ext cx="2605151" cy="260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13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48FFB-A6C1-4012-B29A-D46F746AC4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3852" y="620688"/>
            <a:ext cx="487553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/>
              <a:t>Sulphites</a:t>
            </a:r>
          </a:p>
          <a:p>
            <a:r>
              <a:rPr lang="en-GB" sz="1600" b="1" dirty="0"/>
              <a:t>What is it </a:t>
            </a:r>
          </a:p>
          <a:p>
            <a:pPr marL="0" indent="0">
              <a:buNone/>
            </a:pPr>
            <a:r>
              <a:rPr lang="en-GB" sz="1400" dirty="0"/>
              <a:t>Naturally occurring chemical compounds found in all types of wine. Added to food for food enhancement and preservatives </a:t>
            </a:r>
          </a:p>
          <a:p>
            <a:r>
              <a:rPr lang="en-GB" sz="1600" b="1" dirty="0"/>
              <a:t>Where is it found</a:t>
            </a:r>
          </a:p>
          <a:p>
            <a:pPr marL="0" indent="0">
              <a:buNone/>
            </a:pPr>
            <a:r>
              <a:rPr lang="en-GB" sz="1400" dirty="0"/>
              <a:t>Wine, vinegar, dried fruit and sauerkraut </a:t>
            </a:r>
          </a:p>
          <a:p>
            <a:r>
              <a:rPr lang="en-GB" sz="1600" b="1" dirty="0"/>
              <a:t>Where can it be found on our menu </a:t>
            </a:r>
          </a:p>
          <a:p>
            <a:pPr marL="0" indent="0">
              <a:buNone/>
            </a:pPr>
            <a:r>
              <a:rPr lang="en-GB" sz="1400" dirty="0"/>
              <a:t>A few examples are cauliflower wings, salt and pepper wings, fish and chips, curry, house salad</a:t>
            </a:r>
          </a:p>
          <a:p>
            <a:endParaRPr lang="en-GB" sz="1400" b="1" dirty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F1BA91-7FB8-4822-9769-536E0AC97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8458" y="620688"/>
            <a:ext cx="4875530" cy="4572000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/>
              <a:t>Fish</a:t>
            </a:r>
          </a:p>
          <a:p>
            <a:r>
              <a:rPr lang="en-GB" sz="1600" b="1" dirty="0"/>
              <a:t>What is it </a:t>
            </a:r>
          </a:p>
          <a:p>
            <a:pPr marL="0" indent="0">
              <a:buNone/>
            </a:pPr>
            <a:r>
              <a:rPr lang="en-GB" sz="1400" dirty="0"/>
              <a:t>Caused by an allergic reaction to the specific proteins found in the fish flesh called parvalbumin, more prominent in muscle tissue of white fish</a:t>
            </a:r>
          </a:p>
          <a:p>
            <a:r>
              <a:rPr lang="en-GB" sz="1600" b="1" dirty="0"/>
              <a:t>Where is it found</a:t>
            </a:r>
          </a:p>
          <a:p>
            <a:pPr marL="0" indent="0">
              <a:buNone/>
            </a:pPr>
            <a:r>
              <a:rPr lang="en-GB" sz="1400" dirty="0"/>
              <a:t>Fish, Worcestershire sauce, Caesar salad dressing</a:t>
            </a:r>
          </a:p>
          <a:p>
            <a:r>
              <a:rPr lang="en-GB" sz="1600" b="1" dirty="0"/>
              <a:t>Where can it be found on our menu </a:t>
            </a:r>
          </a:p>
          <a:p>
            <a:pPr marL="0" indent="0">
              <a:buNone/>
            </a:pPr>
            <a:r>
              <a:rPr lang="en-GB" sz="1400" dirty="0"/>
              <a:t>A few examples are </a:t>
            </a:r>
            <a:r>
              <a:rPr lang="en-GB" sz="1400" dirty="0" err="1"/>
              <a:t>calamari,fish</a:t>
            </a:r>
            <a:r>
              <a:rPr lang="en-GB" sz="1400" dirty="0"/>
              <a:t> and chips, seabass</a:t>
            </a:r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B323C6-A5B6-4424-82F9-C0DF11F8D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64" y="4509120"/>
            <a:ext cx="3638550" cy="2057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D01293-8FD3-49E2-A0FD-BF4880CA2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0383" y="4869160"/>
            <a:ext cx="4291679" cy="182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8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48FFB-A6C1-4012-B29A-D46F746AC4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3852" y="620688"/>
            <a:ext cx="487553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/>
              <a:t>Eggs</a:t>
            </a:r>
          </a:p>
          <a:p>
            <a:r>
              <a:rPr lang="en-GB" sz="1600" b="1" dirty="0"/>
              <a:t>What is it </a:t>
            </a:r>
          </a:p>
          <a:p>
            <a:pPr marL="0" indent="0">
              <a:buNone/>
            </a:pPr>
            <a:r>
              <a:rPr lang="en-GB" sz="1400" dirty="0"/>
              <a:t>The allergy is caused by an immune hypersensitivity to proteins found within the egg whites called ovalbumin</a:t>
            </a:r>
          </a:p>
          <a:p>
            <a:r>
              <a:rPr lang="en-GB" sz="1600" b="1" dirty="0"/>
              <a:t>Where is it found</a:t>
            </a:r>
          </a:p>
          <a:p>
            <a:pPr marL="0" indent="0">
              <a:buNone/>
            </a:pPr>
            <a:r>
              <a:rPr lang="en-GB" sz="1400" dirty="0"/>
              <a:t>Eggs, mayonnaise, meringue, eggnog, baked goods, desserts</a:t>
            </a:r>
          </a:p>
          <a:p>
            <a:r>
              <a:rPr lang="en-GB" sz="1600" b="1" dirty="0"/>
              <a:t>Where can it be found on our menu</a:t>
            </a:r>
          </a:p>
          <a:p>
            <a:pPr marL="0" indent="0">
              <a:buNone/>
            </a:pPr>
            <a:r>
              <a:rPr lang="en-GB" sz="1400" dirty="0"/>
              <a:t>A few examples are breakfast, scotch egg, fish and chips, lemon tart and cookie dough</a:t>
            </a:r>
          </a:p>
          <a:p>
            <a:endParaRPr lang="en-GB" sz="1400" b="1" dirty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F1BA91-7FB8-4822-9769-536E0AC97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8458" y="620688"/>
            <a:ext cx="4875530" cy="4572000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/>
              <a:t>Mustard</a:t>
            </a:r>
          </a:p>
          <a:p>
            <a:r>
              <a:rPr lang="en-GB" sz="1600" b="1" dirty="0"/>
              <a:t>What is it </a:t>
            </a:r>
          </a:p>
          <a:p>
            <a:pPr marL="0" indent="0">
              <a:buNone/>
            </a:pPr>
            <a:r>
              <a:rPr lang="en-GB" sz="1400" dirty="0"/>
              <a:t>A condiment made from the seed of a mustard plant, the allergy is caused by an enzyme that cannot break down in digestive tract </a:t>
            </a:r>
          </a:p>
          <a:p>
            <a:r>
              <a:rPr lang="en-GB" sz="1600" b="1" dirty="0"/>
              <a:t>Where is it found</a:t>
            </a:r>
          </a:p>
          <a:p>
            <a:pPr marL="0" indent="0">
              <a:buNone/>
            </a:pPr>
            <a:r>
              <a:rPr lang="en-GB" sz="1400" dirty="0"/>
              <a:t>Mustard, mayonnaise, </a:t>
            </a:r>
            <a:r>
              <a:rPr lang="en-GB" sz="1400" dirty="0" err="1"/>
              <a:t>bbq</a:t>
            </a:r>
            <a:r>
              <a:rPr lang="en-GB" sz="1400" dirty="0"/>
              <a:t> sauce, ketchup, piccalilli </a:t>
            </a:r>
          </a:p>
          <a:p>
            <a:r>
              <a:rPr lang="en-GB" sz="1600" b="1" dirty="0"/>
              <a:t>Where can it be found on our menu </a:t>
            </a:r>
          </a:p>
          <a:p>
            <a:pPr marL="0" indent="0">
              <a:buNone/>
            </a:pPr>
            <a:r>
              <a:rPr lang="en-GB" sz="1400" dirty="0"/>
              <a:t>A few examples are</a:t>
            </a:r>
            <a:r>
              <a:rPr lang="en-GB" sz="1400" b="1" dirty="0"/>
              <a:t> </a:t>
            </a:r>
            <a:r>
              <a:rPr lang="en-GB" sz="1400" dirty="0"/>
              <a:t>halloumi burger, mac n cheese, red cabbage slaw</a:t>
            </a:r>
            <a:endParaRPr lang="en-GB" sz="14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1C0BA4-3C46-48FA-9BE8-DF40E81B0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56" y="4365104"/>
            <a:ext cx="2880320" cy="22640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BC0975-BC2E-4840-AF6C-499268FDD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090" y="4869160"/>
            <a:ext cx="2422457" cy="16149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993E16-9BC6-4531-B8CA-10914F2BD6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1139"/>
          <a:stretch/>
        </p:blipFill>
        <p:spPr>
          <a:xfrm>
            <a:off x="5716280" y="4626672"/>
            <a:ext cx="2056816" cy="2002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7F3061-8020-42A5-92EB-17831B08F7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7830" y="4373460"/>
            <a:ext cx="4032448" cy="227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76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Ice Cream Scoops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2B21A1-AB78-4846-8251-B6B5BE4FD64E}"/>
              </a:ext>
            </a:extLst>
          </p:cNvPr>
          <p:cNvSpPr txBox="1"/>
          <p:nvPr/>
        </p:nvSpPr>
        <p:spPr>
          <a:xfrm>
            <a:off x="405780" y="2636912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Dairy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314931-0343-4A6F-A282-0AD3EB4F0872}"/>
              </a:ext>
            </a:extLst>
          </p:cNvPr>
          <p:cNvSpPr txBox="1"/>
          <p:nvPr/>
        </p:nvSpPr>
        <p:spPr>
          <a:xfrm>
            <a:off x="388157" y="4653136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Non-Dairy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4FB3CD6-BACF-45C0-A676-6A9BE790C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2004" y="1646423"/>
            <a:ext cx="1782577" cy="178257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FD6203B-3826-4B1D-96F6-2F0A7B40A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964" y="3992679"/>
            <a:ext cx="1782577" cy="178257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AA826FB-0CA7-4A5B-8874-B20046D167AB}"/>
              </a:ext>
            </a:extLst>
          </p:cNvPr>
          <p:cNvSpPr txBox="1"/>
          <p:nvPr/>
        </p:nvSpPr>
        <p:spPr>
          <a:xfrm>
            <a:off x="5518348" y="152400"/>
            <a:ext cx="597666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We </a:t>
            </a:r>
            <a:r>
              <a:rPr lang="en-GB" b="1" dirty="0">
                <a:solidFill>
                  <a:srgbClr val="FF0000"/>
                </a:solidFill>
              </a:rPr>
              <a:t>Must</a:t>
            </a:r>
            <a:r>
              <a:rPr lang="en-GB" sz="2000" dirty="0"/>
              <a:t> have two scoops stored separately, labelled in clean hot water </a:t>
            </a:r>
          </a:p>
          <a:p>
            <a:endParaRPr lang="en-GB" sz="2000" dirty="0"/>
          </a:p>
          <a:p>
            <a:r>
              <a:rPr lang="en-GB" sz="2000" dirty="0"/>
              <a:t>This is to avoid cross contamination between dairy and non dairy products</a:t>
            </a:r>
          </a:p>
          <a:p>
            <a:endParaRPr lang="en-GB" sz="2000" dirty="0"/>
          </a:p>
          <a:p>
            <a:r>
              <a:rPr lang="en-GB" sz="2000" dirty="0"/>
              <a:t>We should always wash the utensils if we have an allergen check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7459B2-B853-4AE3-8426-3D6B4A4F35BF}"/>
              </a:ext>
            </a:extLst>
          </p:cNvPr>
          <p:cNvSpPr txBox="1"/>
          <p:nvPr/>
        </p:nvSpPr>
        <p:spPr>
          <a:xfrm>
            <a:off x="7822604" y="5373216"/>
            <a:ext cx="3600400" cy="1224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89047F-A150-4509-B3ED-23F85A554C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380" y="5040267"/>
            <a:ext cx="6185650" cy="1782577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F892700-59F2-4B03-842C-C4D7B1BE646C}"/>
              </a:ext>
            </a:extLst>
          </p:cNvPr>
          <p:cNvCxnSpPr>
            <a:cxnSpLocks/>
          </p:cNvCxnSpPr>
          <p:nvPr/>
        </p:nvCxnSpPr>
        <p:spPr>
          <a:xfrm flipV="1">
            <a:off x="4366221" y="6129536"/>
            <a:ext cx="3978063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14EC6DF-2B28-4427-AE80-5C24EC73EAC3}"/>
              </a:ext>
            </a:extLst>
          </p:cNvPr>
          <p:cNvSpPr txBox="1"/>
          <p:nvPr/>
        </p:nvSpPr>
        <p:spPr>
          <a:xfrm>
            <a:off x="1917948" y="6093296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NON DAIRY ICE CREAM</a:t>
            </a:r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1F13316F-FFDB-4DCE-BF17-8B37A7D41249}"/>
              </a:ext>
            </a:extLst>
          </p:cNvPr>
          <p:cNvSpPr/>
          <p:nvPr/>
        </p:nvSpPr>
        <p:spPr>
          <a:xfrm>
            <a:off x="8377653" y="2463170"/>
            <a:ext cx="3528392" cy="1611267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/>
              <a:t>“Boy died of violent allergic reaction after waiter served wrong type of ice cream”</a:t>
            </a: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3A54FF62-8826-4F00-B634-C69AB97164C9}"/>
              </a:ext>
            </a:extLst>
          </p:cNvPr>
          <p:cNvSpPr/>
          <p:nvPr/>
        </p:nvSpPr>
        <p:spPr>
          <a:xfrm>
            <a:off x="3915791" y="2739995"/>
            <a:ext cx="3528392" cy="1611267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/>
              <a:t>Within 4 months we have had 2 incidents within our sites where the incorrect ice cream has been served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C91C7E-24F2-446C-B8BC-4D75CF754CB7}"/>
              </a:ext>
            </a:extLst>
          </p:cNvPr>
          <p:cNvSpPr txBox="1"/>
          <p:nvPr/>
        </p:nvSpPr>
        <p:spPr>
          <a:xfrm>
            <a:off x="4078188" y="4529781"/>
            <a:ext cx="8658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These are both caused by lack of training and understanding</a:t>
            </a:r>
          </a:p>
        </p:txBody>
      </p:sp>
    </p:spTree>
    <p:extLst>
      <p:ext uri="{BB962C8B-B14F-4D97-AF65-F5344CB8AC3E}">
        <p14:creationId xmlns:p14="http://schemas.microsoft.com/office/powerpoint/2010/main" val="150867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8" grpId="0"/>
      <p:bldP spid="4" grpId="0" animBg="1"/>
      <p:bldP spid="13" grpId="0" animBg="1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Safety</a:t>
            </a:r>
          </a:p>
        </p:txBody>
      </p:sp>
      <p:sp>
        <p:nvSpPr>
          <p:cNvPr id="3" name="Explosion: 8 Points 2">
            <a:extLst>
              <a:ext uri="{FF2B5EF4-FFF2-40B4-BE49-F238E27FC236}">
                <a16:creationId xmlns:a16="http://schemas.microsoft.com/office/drawing/2014/main" id="{2417F7CA-14C8-4F7A-AD4B-7EDDA49CC72F}"/>
              </a:ext>
            </a:extLst>
          </p:cNvPr>
          <p:cNvSpPr/>
          <p:nvPr/>
        </p:nvSpPr>
        <p:spPr>
          <a:xfrm>
            <a:off x="45740" y="188640"/>
            <a:ext cx="4248472" cy="2681431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33% of staff didn’t know the danger zone</a:t>
            </a: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C38C7A13-3889-484E-9190-B5BFC4B95FD9}"/>
              </a:ext>
            </a:extLst>
          </p:cNvPr>
          <p:cNvSpPr/>
          <p:nvPr/>
        </p:nvSpPr>
        <p:spPr>
          <a:xfrm>
            <a:off x="7246540" y="188640"/>
            <a:ext cx="4392488" cy="3176409"/>
          </a:xfrm>
          <a:prstGeom prst="irregularSeal1">
            <a:avLst/>
          </a:prstGeom>
          <a:solidFill>
            <a:schemeClr val="accent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44% of staff don’t know how to store tongs safely </a:t>
            </a:r>
          </a:p>
        </p:txBody>
      </p:sp>
      <p:sp>
        <p:nvSpPr>
          <p:cNvPr id="5" name="Explosion: 8 Points 4">
            <a:extLst>
              <a:ext uri="{FF2B5EF4-FFF2-40B4-BE49-F238E27FC236}">
                <a16:creationId xmlns:a16="http://schemas.microsoft.com/office/drawing/2014/main" id="{08ABF5D7-8C66-4C4C-9EF3-A405D203DFEC}"/>
              </a:ext>
            </a:extLst>
          </p:cNvPr>
          <p:cNvSpPr/>
          <p:nvPr/>
        </p:nvSpPr>
        <p:spPr>
          <a:xfrm>
            <a:off x="6886500" y="3212976"/>
            <a:ext cx="4832166" cy="2795205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33% of staff don’t understand grill mapping</a:t>
            </a:r>
          </a:p>
        </p:txBody>
      </p:sp>
      <p:sp>
        <p:nvSpPr>
          <p:cNvPr id="6" name="Explosion: 8 Points 5">
            <a:extLst>
              <a:ext uri="{FF2B5EF4-FFF2-40B4-BE49-F238E27FC236}">
                <a16:creationId xmlns:a16="http://schemas.microsoft.com/office/drawing/2014/main" id="{42BC25F7-E1AA-42AA-86E2-068AE808F878}"/>
              </a:ext>
            </a:extLst>
          </p:cNvPr>
          <p:cNvSpPr/>
          <p:nvPr/>
        </p:nvSpPr>
        <p:spPr>
          <a:xfrm>
            <a:off x="470159" y="3987930"/>
            <a:ext cx="4392487" cy="2795205"/>
          </a:xfrm>
          <a:prstGeom prst="irregularSeal1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36% of staff don’t know where to store eggs</a:t>
            </a:r>
          </a:p>
        </p:txBody>
      </p:sp>
    </p:spTree>
    <p:extLst>
      <p:ext uri="{BB962C8B-B14F-4D97-AF65-F5344CB8AC3E}">
        <p14:creationId xmlns:p14="http://schemas.microsoft.com/office/powerpoint/2010/main" val="380802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1412" y="152400"/>
            <a:ext cx="9751060" cy="1295400"/>
          </a:xfrm>
        </p:spPr>
        <p:txBody>
          <a:bodyPr anchor="b">
            <a:normAutofit/>
          </a:bodyPr>
          <a:lstStyle/>
          <a:p>
            <a:r>
              <a:rPr lang="en-US" dirty="0"/>
              <a:t>Chopping Board Guide &amp; Storage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56B481B-8DEB-44A2-97C6-DD3FC9EA62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1502" y="1772816"/>
            <a:ext cx="4104456" cy="4572000"/>
          </a:xfrm>
        </p:spPr>
        <p:txBody>
          <a:bodyPr/>
          <a:lstStyle/>
          <a:p>
            <a:r>
              <a:rPr lang="en-US" dirty="0"/>
              <a:t>Chopping boards MUST be stored in a rack allowing space between them</a:t>
            </a:r>
          </a:p>
          <a:p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Red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rgbClr val="0070C0"/>
                </a:solidFill>
              </a:rPr>
              <a:t>Blue</a:t>
            </a:r>
            <a:r>
              <a:rPr lang="en-US" dirty="0"/>
              <a:t> boards must be stored separately in the raw prep area to avoid cross contamination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E98F2C0-D5D0-487A-9464-3CDB7EDE2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2493" y="1556792"/>
            <a:ext cx="4354830" cy="4572000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01F8C7-255F-46CF-8E86-2BD2F0B01CBC}"/>
              </a:ext>
            </a:extLst>
          </p:cNvPr>
          <p:cNvSpPr txBox="1"/>
          <p:nvPr/>
        </p:nvSpPr>
        <p:spPr>
          <a:xfrm>
            <a:off x="9448096" y="4760168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118A4E"/>
                </a:solidFill>
              </a:rPr>
              <a:t>&amp;VEG</a:t>
            </a:r>
          </a:p>
        </p:txBody>
      </p:sp>
    </p:spTree>
    <p:extLst>
      <p:ext uri="{BB962C8B-B14F-4D97-AF65-F5344CB8AC3E}">
        <p14:creationId xmlns:p14="http://schemas.microsoft.com/office/powerpoint/2010/main" val="186939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Storage, cured meat, fish and eggs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FF7D6C-D6F4-41B7-BCBD-D9BC5D5F0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72" y="1700808"/>
            <a:ext cx="3820445" cy="4725144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CEE1057-3100-4D4B-A83B-A31D76C6C11F}"/>
              </a:ext>
            </a:extLst>
          </p:cNvPr>
          <p:cNvCxnSpPr/>
          <p:nvPr/>
        </p:nvCxnSpPr>
        <p:spPr>
          <a:xfrm flipH="1">
            <a:off x="3718148" y="5517232"/>
            <a:ext cx="2376264" cy="2160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7566494-B4CA-4612-B152-48423DC8814F}"/>
              </a:ext>
            </a:extLst>
          </p:cNvPr>
          <p:cNvCxnSpPr>
            <a:cxnSpLocks/>
          </p:cNvCxnSpPr>
          <p:nvPr/>
        </p:nvCxnSpPr>
        <p:spPr>
          <a:xfrm flipH="1">
            <a:off x="3502124" y="4262726"/>
            <a:ext cx="2736304" cy="7778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39E252D-412E-49FA-A68A-BCAA88B3D833}"/>
              </a:ext>
            </a:extLst>
          </p:cNvPr>
          <p:cNvCxnSpPr/>
          <p:nvPr/>
        </p:nvCxnSpPr>
        <p:spPr>
          <a:xfrm flipH="1">
            <a:off x="3502124" y="2792197"/>
            <a:ext cx="2736304" cy="648072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1D05155-F5B3-44C9-BC7B-A508BA1828CF}"/>
              </a:ext>
            </a:extLst>
          </p:cNvPr>
          <p:cNvSpPr txBox="1"/>
          <p:nvPr/>
        </p:nvSpPr>
        <p:spPr>
          <a:xfrm>
            <a:off x="6454452" y="2492896"/>
            <a:ext cx="424847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Cooked ready to eat products </a:t>
            </a:r>
          </a:p>
          <a:p>
            <a:r>
              <a:rPr lang="en-GB" sz="1400" dirty="0"/>
              <a:t>Bread, Dairy, Cooked Meats, Cooked Fish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435BF2-5F33-407B-B4BE-B4D9BDF4145F}"/>
              </a:ext>
            </a:extLst>
          </p:cNvPr>
          <p:cNvSpPr txBox="1"/>
          <p:nvPr/>
        </p:nvSpPr>
        <p:spPr>
          <a:xfrm>
            <a:off x="6454452" y="3816880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Vegetables</a:t>
            </a:r>
          </a:p>
          <a:p>
            <a:r>
              <a:rPr lang="en-GB" sz="1400" dirty="0"/>
              <a:t>Vegetables and salads, dirty root veg below or separate to salad items </a:t>
            </a:r>
            <a:r>
              <a:rPr lang="en-GB" dirty="0"/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278AB4-D9B2-4EC8-B1FD-667EE111BC1A}"/>
              </a:ext>
            </a:extLst>
          </p:cNvPr>
          <p:cNvSpPr txBox="1"/>
          <p:nvPr/>
        </p:nvSpPr>
        <p:spPr>
          <a:xfrm>
            <a:off x="6454452" y="5123585"/>
            <a:ext cx="554461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Raw Meat, Raw Fish, Eggs </a:t>
            </a:r>
          </a:p>
          <a:p>
            <a:r>
              <a:rPr lang="en-GB" sz="1400" dirty="0"/>
              <a:t>Bottom shelf should be reserved for raw proteins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6E840E-47B1-47D7-BB7D-FAB662885198}"/>
              </a:ext>
            </a:extLst>
          </p:cNvPr>
          <p:cNvSpPr txBox="1"/>
          <p:nvPr/>
        </p:nvSpPr>
        <p:spPr>
          <a:xfrm>
            <a:off x="5446340" y="5900444"/>
            <a:ext cx="6120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NO FOOD PRODUCTS TO BE STORED ON FLOOR EVEN IN DRY STORE</a:t>
            </a:r>
          </a:p>
        </p:txBody>
      </p:sp>
    </p:spTree>
    <p:extLst>
      <p:ext uri="{BB962C8B-B14F-4D97-AF65-F5344CB8AC3E}">
        <p14:creationId xmlns:p14="http://schemas.microsoft.com/office/powerpoint/2010/main" val="65921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5E46A-A401-44B2-856F-9F6A7C0B9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Food Storage</a:t>
            </a:r>
          </a:p>
        </p:txBody>
      </p:sp>
      <p:pic>
        <p:nvPicPr>
          <p:cNvPr id="4" name="Online Media 3" title="Storing Food Safely">
            <a:hlinkClick r:id="" action="ppaction://media"/>
            <a:extLst>
              <a:ext uri="{FF2B5EF4-FFF2-40B4-BE49-F238E27FC236}">
                <a16:creationId xmlns:a16="http://schemas.microsoft.com/office/drawing/2014/main" id="{B2351EB1-B0F1-4B8D-B82D-9E553B7C482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73932" y="1421655"/>
            <a:ext cx="8712968" cy="492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10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295400"/>
          </a:xfrm>
        </p:spPr>
        <p:txBody>
          <a:bodyPr anchor="b">
            <a:normAutofit/>
          </a:bodyPr>
          <a:lstStyle/>
          <a:p>
            <a:r>
              <a:rPr lang="en-US" dirty="0"/>
              <a:t>FIFO &amp; Deliveries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9F2E3D-A12A-4A96-8723-DC53DF12C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48" y="1447800"/>
            <a:ext cx="3024336" cy="4171498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6A54EB-EE72-40DB-955E-BCA5F746A4FC}"/>
              </a:ext>
            </a:extLst>
          </p:cNvPr>
          <p:cNvSpPr txBox="1"/>
          <p:nvPr/>
        </p:nvSpPr>
        <p:spPr>
          <a:xfrm>
            <a:off x="3358108" y="1556792"/>
            <a:ext cx="4968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FIFO helps to ensure stock is correctly rotated and reduces waste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225471B-063B-47D8-84EA-1B00C49C3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114" y="1843951"/>
            <a:ext cx="3574923" cy="317009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120E045-B052-43EC-82B8-82CB20FAD6C1}"/>
              </a:ext>
            </a:extLst>
          </p:cNvPr>
          <p:cNvSpPr txBox="1"/>
          <p:nvPr/>
        </p:nvSpPr>
        <p:spPr>
          <a:xfrm>
            <a:off x="3322104" y="2566255"/>
            <a:ext cx="554461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All deliveries should be put in the designated drop zone </a:t>
            </a:r>
          </a:p>
          <a:p>
            <a:endParaRPr lang="en-GB" dirty="0"/>
          </a:p>
          <a:p>
            <a:r>
              <a:rPr lang="en-GB" dirty="0"/>
              <a:t>This should be labelled with this poster</a:t>
            </a:r>
          </a:p>
          <a:p>
            <a:endParaRPr lang="en-GB" dirty="0"/>
          </a:p>
          <a:p>
            <a:r>
              <a:rPr lang="en-GB" dirty="0"/>
              <a:t>Deliveries should be put away within   </a:t>
            </a:r>
            <a:r>
              <a:rPr lang="en-GB" sz="2800" b="1" dirty="0"/>
              <a:t> 15 </a:t>
            </a:r>
            <a:r>
              <a:rPr lang="en-GB" dirty="0"/>
              <a:t>minutes and recorded on trail</a:t>
            </a:r>
          </a:p>
          <a:p>
            <a:endParaRPr lang="en-GB" b="1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5CBC88F-7F19-4EDE-A1FB-2CF39AD9A408}"/>
              </a:ext>
            </a:extLst>
          </p:cNvPr>
          <p:cNvCxnSpPr>
            <a:cxnSpLocks/>
          </p:cNvCxnSpPr>
          <p:nvPr/>
        </p:nvCxnSpPr>
        <p:spPr>
          <a:xfrm>
            <a:off x="7130889" y="2994200"/>
            <a:ext cx="1368152" cy="539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51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295400"/>
          </a:xfrm>
        </p:spPr>
        <p:txBody>
          <a:bodyPr anchor="b">
            <a:normAutofit/>
          </a:bodyPr>
          <a:lstStyle/>
          <a:p>
            <a:r>
              <a:rPr lang="en-US" dirty="0"/>
              <a:t>Tongs Storage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473BFFC-9656-4E48-8E2E-5BEE4289F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8883" y="1600202"/>
            <a:ext cx="3453500" cy="4571999"/>
          </a:xfrm>
        </p:spPr>
        <p:txBody>
          <a:bodyPr>
            <a:normAutofit fontScale="92500"/>
          </a:bodyPr>
          <a:lstStyle/>
          <a:p>
            <a:r>
              <a:rPr lang="en-US" dirty="0"/>
              <a:t>Tongs should be stored in </a:t>
            </a:r>
            <a:r>
              <a:rPr lang="en-US" dirty="0">
                <a:solidFill>
                  <a:srgbClr val="FF0000"/>
                </a:solidFill>
              </a:rPr>
              <a:t>clean HOT water. </a:t>
            </a:r>
          </a:p>
          <a:p>
            <a:r>
              <a:rPr lang="en-US" dirty="0"/>
              <a:t>They </a:t>
            </a:r>
            <a:r>
              <a:rPr lang="en-US" dirty="0">
                <a:solidFill>
                  <a:srgbClr val="FF0000"/>
                </a:solidFill>
              </a:rPr>
              <a:t>shouldn’t</a:t>
            </a:r>
            <a:r>
              <a:rPr lang="en-US" dirty="0"/>
              <a:t> be stored in sanitizer to avoid cross contamination to food </a:t>
            </a:r>
          </a:p>
          <a:p>
            <a:r>
              <a:rPr lang="en-US" dirty="0"/>
              <a:t>Separate tongs should be used for RAW, COOKED &amp; PLATING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5D1975-4360-49AE-9261-51ED08B14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340" y="908720"/>
            <a:ext cx="5760640" cy="492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48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8882" y="152400"/>
            <a:ext cx="9751060" cy="1295400"/>
          </a:xfrm>
        </p:spPr>
        <p:txBody>
          <a:bodyPr/>
          <a:lstStyle/>
          <a:p>
            <a:r>
              <a:rPr lang="en-US" dirty="0"/>
              <a:t>Veg Preparation For Kebabs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965DB1-65F6-40B1-A81C-91FA2D205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56" y="2060848"/>
            <a:ext cx="5715000" cy="34385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4582BD-33FC-4539-81A7-C7976FD11531}"/>
              </a:ext>
            </a:extLst>
          </p:cNvPr>
          <p:cNvSpPr txBox="1"/>
          <p:nvPr/>
        </p:nvSpPr>
        <p:spPr>
          <a:xfrm>
            <a:off x="6742484" y="1844824"/>
            <a:ext cx="46805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Veg For kebabs should be washed in FOOD PREP SINK </a:t>
            </a:r>
          </a:p>
          <a:p>
            <a:endParaRPr lang="en-GB" dirty="0"/>
          </a:p>
          <a:p>
            <a:r>
              <a:rPr lang="en-GB" dirty="0"/>
              <a:t>And then prepared in a clean prep area on a clean </a:t>
            </a:r>
            <a:r>
              <a:rPr lang="en-GB" dirty="0">
                <a:solidFill>
                  <a:schemeClr val="accent1"/>
                </a:solidFill>
              </a:rPr>
              <a:t>green chopping board</a:t>
            </a:r>
            <a:r>
              <a:rPr lang="en-GB" dirty="0"/>
              <a:t> using a </a:t>
            </a:r>
            <a:r>
              <a:rPr lang="en-GB" dirty="0">
                <a:solidFill>
                  <a:schemeClr val="accent1"/>
                </a:solidFill>
              </a:rPr>
              <a:t>green knife</a:t>
            </a:r>
          </a:p>
          <a:p>
            <a:endParaRPr lang="en-GB" dirty="0">
              <a:solidFill>
                <a:schemeClr val="accent1"/>
              </a:solidFill>
            </a:endParaRPr>
          </a:p>
          <a:p>
            <a:r>
              <a:rPr lang="en-GB" b="1" dirty="0">
                <a:solidFill>
                  <a:srgbClr val="FF0000"/>
                </a:solidFill>
              </a:rPr>
              <a:t>DO NOT PREPARE IN RAW MEAT AND FISH SECTION </a:t>
            </a:r>
          </a:p>
        </p:txBody>
      </p:sp>
    </p:spTree>
    <p:extLst>
      <p:ext uri="{BB962C8B-B14F-4D97-AF65-F5344CB8AC3E}">
        <p14:creationId xmlns:p14="http://schemas.microsoft.com/office/powerpoint/2010/main" val="178741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Defrost Policy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23E016-F834-4307-A950-2B3B9101D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72" y="1628800"/>
            <a:ext cx="2838450" cy="2133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8F3CF8-26CA-4807-84C4-94DD68FBD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492" y="25896"/>
            <a:ext cx="3539938" cy="24845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45385B-4B41-4C30-963B-CC6F73C47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0749" y="2122730"/>
            <a:ext cx="2409825" cy="24098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2C896F-36D0-47F4-90EC-F2C2F522C7D1}"/>
              </a:ext>
            </a:extLst>
          </p:cNvPr>
          <p:cNvSpPr txBox="1"/>
          <p:nvPr/>
        </p:nvSpPr>
        <p:spPr>
          <a:xfrm>
            <a:off x="333772" y="5361627"/>
            <a:ext cx="698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EMERGENCY</a:t>
            </a:r>
            <a:r>
              <a:rPr lang="en-GB" dirty="0"/>
              <a:t> Frozen calamari and prawns can be defrosted in prep sink under </a:t>
            </a:r>
            <a:r>
              <a:rPr lang="en-GB" b="1" dirty="0">
                <a:solidFill>
                  <a:srgbClr val="FF0000"/>
                </a:solidFill>
              </a:rPr>
              <a:t>RUNNING COLD </a:t>
            </a:r>
            <a:r>
              <a:rPr lang="en-GB" dirty="0"/>
              <a:t>water for maximum of </a:t>
            </a:r>
            <a:r>
              <a:rPr lang="en-GB" b="1" dirty="0">
                <a:solidFill>
                  <a:srgbClr val="FF0000"/>
                </a:solidFill>
              </a:rPr>
              <a:t>2 hours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DF9F1E-33EE-4C67-9866-F589BE3987C5}"/>
              </a:ext>
            </a:extLst>
          </p:cNvPr>
          <p:cNvSpPr txBox="1"/>
          <p:nvPr/>
        </p:nvSpPr>
        <p:spPr>
          <a:xfrm>
            <a:off x="7534572" y="2550616"/>
            <a:ext cx="41044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Best Practice:</a:t>
            </a:r>
          </a:p>
          <a:p>
            <a:r>
              <a:rPr lang="en-GB" dirty="0"/>
              <a:t>Defrosting of a frozen food product should take place in high sided container </a:t>
            </a:r>
          </a:p>
          <a:p>
            <a:endParaRPr lang="en-GB" dirty="0"/>
          </a:p>
          <a:p>
            <a:r>
              <a:rPr lang="en-GB" dirty="0"/>
              <a:t>In a fridge overnight and defrost temp recorded on trail when fully defrosted</a:t>
            </a:r>
          </a:p>
          <a:p>
            <a:endParaRPr lang="en-GB" dirty="0"/>
          </a:p>
          <a:p>
            <a:r>
              <a:rPr lang="en-GB" dirty="0"/>
              <a:t>Ensure item is labelled when removed from the freezer</a:t>
            </a:r>
          </a:p>
        </p:txBody>
      </p:sp>
    </p:spTree>
    <p:extLst>
      <p:ext uri="{BB962C8B-B14F-4D97-AF65-F5344CB8AC3E}">
        <p14:creationId xmlns:p14="http://schemas.microsoft.com/office/powerpoint/2010/main" val="160334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Safety Temperatures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82C0A9-72A5-464B-A316-0E28518F23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144" b="39241"/>
          <a:stretch/>
        </p:blipFill>
        <p:spPr>
          <a:xfrm>
            <a:off x="117748" y="1556792"/>
            <a:ext cx="5616624" cy="44742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394174-00EF-4ED5-8154-EC07A01B3E93}"/>
              </a:ext>
            </a:extLst>
          </p:cNvPr>
          <p:cNvSpPr txBox="1"/>
          <p:nvPr/>
        </p:nvSpPr>
        <p:spPr>
          <a:xfrm>
            <a:off x="549796" y="3228945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5-63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C879B1-4D36-47FD-AECC-9420A163EF19}"/>
              </a:ext>
            </a:extLst>
          </p:cNvPr>
          <p:cNvSpPr txBox="1"/>
          <p:nvPr/>
        </p:nvSpPr>
        <p:spPr>
          <a:xfrm>
            <a:off x="6814492" y="198451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Danger Zone 5c-63c </a:t>
            </a:r>
          </a:p>
          <a:p>
            <a:r>
              <a:rPr lang="en-GB" dirty="0"/>
              <a:t>---- Between these temperatures it is the prime temperature for bacterial growth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E9B75B-3D09-43F5-B7D6-42F2D0DA4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7676" y="1766258"/>
            <a:ext cx="1847850" cy="16287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648DB1-A29E-453C-8A07-19351D5462E6}"/>
              </a:ext>
            </a:extLst>
          </p:cNvPr>
          <p:cNvSpPr txBox="1"/>
          <p:nvPr/>
        </p:nvSpPr>
        <p:spPr>
          <a:xfrm>
            <a:off x="10126860" y="1892041"/>
            <a:ext cx="77107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b="1" dirty="0"/>
              <a:t>75.0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CEFBDB-63F5-4894-B871-2A99F594E12B}"/>
              </a:ext>
            </a:extLst>
          </p:cNvPr>
          <p:cNvSpPr txBox="1"/>
          <p:nvPr/>
        </p:nvSpPr>
        <p:spPr>
          <a:xfrm>
            <a:off x="5775756" y="1837362"/>
            <a:ext cx="36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Minimum Cooking and Reheating temperature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232099-E7E1-4E99-99C5-A3DA27605C15}"/>
              </a:ext>
            </a:extLst>
          </p:cNvPr>
          <p:cNvSpPr txBox="1"/>
          <p:nvPr/>
        </p:nvSpPr>
        <p:spPr>
          <a:xfrm>
            <a:off x="5463048" y="4536770"/>
            <a:ext cx="58924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Fridge Temp Range between 1c-5c</a:t>
            </a:r>
          </a:p>
          <a:p>
            <a:r>
              <a:rPr lang="en-GB" sz="2800" b="1" dirty="0"/>
              <a:t>Freezer Storage below -18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A342E17-A5EE-4CE3-8987-FCC0B5F932AD}"/>
              </a:ext>
            </a:extLst>
          </p:cNvPr>
          <p:cNvCxnSpPr>
            <a:cxnSpLocks/>
          </p:cNvCxnSpPr>
          <p:nvPr/>
        </p:nvCxnSpPr>
        <p:spPr>
          <a:xfrm flipH="1" flipV="1">
            <a:off x="9975573" y="4961319"/>
            <a:ext cx="1379953" cy="9159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69FF34A-8BF7-470D-8BAE-8B7229A3F369}"/>
              </a:ext>
            </a:extLst>
          </p:cNvPr>
          <p:cNvSpPr txBox="1"/>
          <p:nvPr/>
        </p:nvSpPr>
        <p:spPr>
          <a:xfrm>
            <a:off x="5597265" y="5558696"/>
            <a:ext cx="648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If units are not running between these temps please call an engineer, and move food if not spoilt to other unit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693D55-6FB0-4AB5-90E7-A53249E1959E}"/>
              </a:ext>
            </a:extLst>
          </p:cNvPr>
          <p:cNvSpPr txBox="1"/>
          <p:nvPr/>
        </p:nvSpPr>
        <p:spPr>
          <a:xfrm>
            <a:off x="7734502" y="3459453"/>
            <a:ext cx="4482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Minimum Hot Hold Temperature 63c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0845438-E195-46EE-978F-196FB773E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9458" y="2797514"/>
            <a:ext cx="1990067" cy="181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2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animBg="1"/>
      <p:bldP spid="12" grpId="0"/>
      <p:bldP spid="13" grpId="0"/>
      <p:bldP spid="18" grpId="0"/>
      <p:bldP spid="2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Grill Mapping &amp; Vegan Products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48A8A5-9346-4D20-9A71-13BE70896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56" y="1772816"/>
            <a:ext cx="4140393" cy="20274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9B0CFA-3C6B-4CC5-AA90-CA6FC71338F5}"/>
              </a:ext>
            </a:extLst>
          </p:cNvPr>
          <p:cNvSpPr txBox="1"/>
          <p:nvPr/>
        </p:nvSpPr>
        <p:spPr>
          <a:xfrm>
            <a:off x="5230316" y="1772816"/>
            <a:ext cx="56166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avoid cross contamination</a:t>
            </a:r>
          </a:p>
          <a:p>
            <a:r>
              <a:rPr lang="en-US" dirty="0">
                <a:solidFill>
                  <a:srgbClr val="FF0000"/>
                </a:solidFill>
              </a:rPr>
              <a:t>Raw </a:t>
            </a:r>
            <a:r>
              <a:rPr lang="en-US" dirty="0"/>
              <a:t>meat should be placed on the left hand side of the grill and moved to the right during cooking</a:t>
            </a:r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AC0AB0-9A83-4352-BC51-9FAEDBC97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4692" y="3933056"/>
            <a:ext cx="2816596" cy="24325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2006E7-ECAE-4CA0-8AEA-E3A045C310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772" y="5016862"/>
            <a:ext cx="2530059" cy="1688738"/>
          </a:xfrm>
          <a:prstGeom prst="rect">
            <a:avLst/>
          </a:prstGeo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8670D407-EB8B-4BC2-8743-8FF114B070A2}"/>
              </a:ext>
            </a:extLst>
          </p:cNvPr>
          <p:cNvSpPr/>
          <p:nvPr/>
        </p:nvSpPr>
        <p:spPr>
          <a:xfrm>
            <a:off x="1022738" y="3933056"/>
            <a:ext cx="2016224" cy="151739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/>
              <a:t>Unless doing prep on clean a grill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76A276-DAFE-4E36-BC29-190C4A75375E}"/>
              </a:ext>
            </a:extLst>
          </p:cNvPr>
          <p:cNvSpPr txBox="1"/>
          <p:nvPr/>
        </p:nvSpPr>
        <p:spPr>
          <a:xfrm>
            <a:off x="3934172" y="4365104"/>
            <a:ext cx="4392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Vegan Items should </a:t>
            </a:r>
            <a:r>
              <a:rPr lang="en-GB" dirty="0">
                <a:solidFill>
                  <a:srgbClr val="FF0000"/>
                </a:solidFill>
              </a:rPr>
              <a:t>NEVER</a:t>
            </a:r>
            <a:r>
              <a:rPr lang="en-GB" dirty="0"/>
              <a:t> be cooked on the chargrill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DC4CE85-398D-46FF-8E08-7E5B1154872B}"/>
              </a:ext>
            </a:extLst>
          </p:cNvPr>
          <p:cNvCxnSpPr/>
          <p:nvPr/>
        </p:nvCxnSpPr>
        <p:spPr>
          <a:xfrm flipH="1">
            <a:off x="2133972" y="5196101"/>
            <a:ext cx="4896544" cy="11694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97868" y="0"/>
            <a:ext cx="10204121" cy="1295400"/>
          </a:xfrm>
        </p:spPr>
        <p:txBody>
          <a:bodyPr/>
          <a:lstStyle/>
          <a:p>
            <a:r>
              <a:rPr lang="en-US" dirty="0"/>
              <a:t>What is Best Practice for Chilling Prepared Food?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340097" y="1937589"/>
            <a:ext cx="5256584" cy="45720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Break down large batches into smaller containers </a:t>
            </a:r>
          </a:p>
          <a:p>
            <a:r>
              <a:rPr lang="en-US" dirty="0"/>
              <a:t>Using large gastro fill with ice water and submerge containers</a:t>
            </a:r>
          </a:p>
          <a:p>
            <a:r>
              <a:rPr lang="en-US" dirty="0"/>
              <a:t>Must be chilled to below </a:t>
            </a:r>
            <a:r>
              <a:rPr lang="en-US" b="1" dirty="0">
                <a:solidFill>
                  <a:srgbClr val="FF0000"/>
                </a:solidFill>
              </a:rPr>
              <a:t>8c</a:t>
            </a:r>
            <a:r>
              <a:rPr lang="en-US" dirty="0"/>
              <a:t> within </a:t>
            </a:r>
            <a:r>
              <a:rPr lang="en-US" b="1" dirty="0">
                <a:solidFill>
                  <a:srgbClr val="FF0000"/>
                </a:solidFill>
              </a:rPr>
              <a:t>90 minutes</a:t>
            </a:r>
          </a:p>
          <a:p>
            <a:r>
              <a:rPr lang="en-US" b="1" dirty="0">
                <a:solidFill>
                  <a:srgbClr val="FF0000"/>
                </a:solidFill>
              </a:rPr>
              <a:t>Food can be placed into fridge </a:t>
            </a:r>
            <a:r>
              <a:rPr lang="en-US" b="1">
                <a:solidFill>
                  <a:srgbClr val="FF0000"/>
                </a:solidFill>
              </a:rPr>
              <a:t>once at </a:t>
            </a:r>
            <a:r>
              <a:rPr lang="en-US" b="1" dirty="0">
                <a:solidFill>
                  <a:srgbClr val="FF0000"/>
                </a:solidFill>
              </a:rPr>
              <a:t>ambient temperature below (20c)</a:t>
            </a:r>
          </a:p>
          <a:p>
            <a:r>
              <a:rPr lang="en-US" dirty="0"/>
              <a:t>Record item on trail 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/>
              <a:t>Blast Chiller to be used in sites where applicable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4349AC-2A21-40D6-9F13-D1470380174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748" y="4365104"/>
            <a:ext cx="2813355" cy="21444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636759-B5D1-4902-A89F-5A0875ACD0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732" y="4365104"/>
            <a:ext cx="2813354" cy="214448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670BC17-3CC5-4F7A-BE42-C9D8173756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87" y="2060848"/>
            <a:ext cx="3120509" cy="19332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163441-49DA-4317-A217-9105592DCE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4732" y="1431345"/>
            <a:ext cx="2532112" cy="253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2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295400"/>
          </a:xfrm>
        </p:spPr>
        <p:txBody>
          <a:bodyPr anchor="b">
            <a:normAutofit/>
          </a:bodyPr>
          <a:lstStyle/>
          <a:p>
            <a:r>
              <a:rPr lang="en-US" dirty="0"/>
              <a:t>Freezer and dry store labelling policy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3C6EF6-2444-4955-AEB1-175854DE2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530" y="2373718"/>
            <a:ext cx="6094413" cy="3024964"/>
          </a:xfrm>
          <a:prstGeom prst="rect">
            <a:avLst/>
          </a:prstGeom>
          <a:noFill/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ED97E9A-7A3A-45F5-A58C-46533C618C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3772" y="1600202"/>
            <a:ext cx="4338611" cy="457199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All frozen items to be labelled 1 month and signed off by head chef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Dry Store items should be stored and labelled following manufactures guidelines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46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8882" y="152400"/>
            <a:ext cx="10636169" cy="1295400"/>
          </a:xfrm>
        </p:spPr>
        <p:txBody>
          <a:bodyPr anchor="b">
            <a:normAutofit/>
          </a:bodyPr>
          <a:lstStyle/>
          <a:p>
            <a:r>
              <a:rPr lang="en-US" dirty="0"/>
              <a:t>You Have Now Received Health &amp; Safety Training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8232F9-E1D2-41BD-9C06-5A2B24D277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290"/>
          <a:stretch/>
        </p:blipFill>
        <p:spPr>
          <a:xfrm>
            <a:off x="1845940" y="1556792"/>
            <a:ext cx="8688145" cy="428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69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8882" y="152400"/>
            <a:ext cx="10636169" cy="1295400"/>
          </a:xfrm>
        </p:spPr>
        <p:txBody>
          <a:bodyPr anchor="b">
            <a:normAutofit/>
          </a:bodyPr>
          <a:lstStyle/>
          <a:p>
            <a:r>
              <a:rPr lang="en-US" sz="4800" dirty="0"/>
              <a:t>You can find the test on our new portal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CA3865-35BC-42EF-B189-C2941CFB216F}"/>
              </a:ext>
            </a:extLst>
          </p:cNvPr>
          <p:cNvSpPr txBox="1"/>
          <p:nvPr/>
        </p:nvSpPr>
        <p:spPr>
          <a:xfrm>
            <a:off x="-18356" y="1772816"/>
            <a:ext cx="121430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dirty="0">
                <a:hlinkClick r:id="rId2"/>
              </a:rPr>
              <a:t>https://www.newworldchefs.online/academy</a:t>
            </a:r>
            <a:endParaRPr lang="en-GB" sz="4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84858C-4976-4C73-A9FA-0425133DB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8" y="2928829"/>
            <a:ext cx="10945216" cy="29484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BAC3A5-3F8E-4DA3-A5B3-2F18A00A1EF8}"/>
              </a:ext>
            </a:extLst>
          </p:cNvPr>
          <p:cNvSpPr txBox="1"/>
          <p:nvPr/>
        </p:nvSpPr>
        <p:spPr>
          <a:xfrm>
            <a:off x="4942284" y="6093296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GOOD LUCK!!</a:t>
            </a:r>
          </a:p>
        </p:txBody>
      </p:sp>
    </p:spTree>
    <p:extLst>
      <p:ext uri="{BB962C8B-B14F-4D97-AF65-F5344CB8AC3E}">
        <p14:creationId xmlns:p14="http://schemas.microsoft.com/office/powerpoint/2010/main" val="110570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oking 16x9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 food presentation (widescreen).potx" id="{63DD3034-9CB5-4B6F-BCA0-530A5E267AB2}" vid="{9783A5E3-1DF2-4F3C-8902-0C2EB8A188D6}"/>
    </a:ext>
  </a:extLst>
</a:theme>
</file>

<file path=ppt/theme/theme2.xml><?xml version="1.0" encoding="utf-8"?>
<a:theme xmlns:a="http://schemas.openxmlformats.org/drawingml/2006/main" name="Office Them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8942AA-0721-4324-BC2C-A3CB43F24E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700CCB-20BA-4760-AB9F-AC3B63ED32E0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http://schemas.microsoft.com/office/2006/metadata/properties"/>
    <ds:schemaRef ds:uri="http://purl.org/dc/dcmitype/"/>
    <ds:schemaRef ds:uri="40262f94-9f35-4ac3-9a90-690165a166b7"/>
    <ds:schemaRef ds:uri="a4f35948-e619-41b3-aa29-22878b09cfd2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FB14945D-DABB-422F-9B28-D299995C92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2305</Words>
  <Application>Microsoft Office PowerPoint</Application>
  <PresentationFormat>Custom</PresentationFormat>
  <Paragraphs>298</Paragraphs>
  <Slides>39</Slides>
  <Notes>16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Constantia</vt:lpstr>
      <vt:lpstr>Cooking 16x9</vt:lpstr>
      <vt:lpstr>Food Health &amp; Safety</vt:lpstr>
      <vt:lpstr>Pass Rate</vt:lpstr>
      <vt:lpstr>Pass Rate By Region </vt:lpstr>
      <vt:lpstr>COSHH, Personal Hygiene Health &amp; Safety</vt:lpstr>
      <vt:lpstr>Cleaning Equipment Colour </vt:lpstr>
      <vt:lpstr>Hand washing time and type of soap </vt:lpstr>
      <vt:lpstr>Hand washing with Gordon</vt:lpstr>
      <vt:lpstr>Contact Time &amp; Two Stage Cleaning</vt:lpstr>
      <vt:lpstr>Fryer Cleaning Policy </vt:lpstr>
      <vt:lpstr>PowerPoint Presentation</vt:lpstr>
      <vt:lpstr>Jewellery </vt:lpstr>
      <vt:lpstr>Fitness To Work &amp; Accidents</vt:lpstr>
      <vt:lpstr>Why Do We Use Decarb &amp; Decarb Safety</vt:lpstr>
      <vt:lpstr>Allergens</vt:lpstr>
      <vt:lpstr>Known Allergens &amp; Checklist</vt:lpstr>
      <vt:lpstr>What is the difference between an allergen and intolerance</vt:lpstr>
      <vt:lpstr>Allergens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Ice Cream Scoops</vt:lpstr>
      <vt:lpstr>Food Safety</vt:lpstr>
      <vt:lpstr>Chopping Board Guide &amp; Storage </vt:lpstr>
      <vt:lpstr>Food Storage, cured meat, fish and eggs</vt:lpstr>
      <vt:lpstr>Food Storage</vt:lpstr>
      <vt:lpstr>FIFO &amp; Deliveries </vt:lpstr>
      <vt:lpstr>Tongs Storage</vt:lpstr>
      <vt:lpstr>Veg Preparation For Kebabs </vt:lpstr>
      <vt:lpstr>Defrost Policy</vt:lpstr>
      <vt:lpstr>Food Safety Temperatures</vt:lpstr>
      <vt:lpstr>Grill Mapping &amp; Vegan Products </vt:lpstr>
      <vt:lpstr>What is Best Practice for Chilling Prepared Food?</vt:lpstr>
      <vt:lpstr>Freezer and dry store labelling policy</vt:lpstr>
      <vt:lpstr>You Have Now Received Health &amp; Safety Training</vt:lpstr>
      <vt:lpstr>You can find the test on our new portal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Health &amp; Safety</dc:title>
  <dc:creator>Eddie Berkolds</dc:creator>
  <cp:lastModifiedBy>Eddie Berkolds</cp:lastModifiedBy>
  <cp:revision>3</cp:revision>
  <dcterms:created xsi:type="dcterms:W3CDTF">2021-01-25T20:18:08Z</dcterms:created>
  <dcterms:modified xsi:type="dcterms:W3CDTF">2021-02-25T15:01:12Z</dcterms:modified>
</cp:coreProperties>
</file>